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306" r:id="rId3"/>
    <p:sldId id="322" r:id="rId4"/>
    <p:sldId id="311" r:id="rId5"/>
    <p:sldId id="325" r:id="rId6"/>
    <p:sldId id="332" r:id="rId7"/>
    <p:sldId id="258" r:id="rId8"/>
    <p:sldId id="340" r:id="rId9"/>
    <p:sldId id="347" r:id="rId10"/>
    <p:sldId id="345" r:id="rId11"/>
    <p:sldId id="343" r:id="rId12"/>
    <p:sldId id="346" r:id="rId13"/>
    <p:sldId id="348" r:id="rId14"/>
    <p:sldId id="351" r:id="rId15"/>
    <p:sldId id="350" r:id="rId16"/>
    <p:sldId id="352" r:id="rId17"/>
    <p:sldId id="342" r:id="rId18"/>
    <p:sldId id="302" r:id="rId19"/>
  </p:sldIdLst>
  <p:sldSz cx="9144000" cy="6858000" type="screen4x3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nst I. (Marie)" initials="EI(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9E608E"/>
    <a:srgbClr val="E97861"/>
    <a:srgbClr val="FC88A1"/>
    <a:srgbClr val="FF99CC"/>
    <a:srgbClr val="FEDEE5"/>
    <a:srgbClr val="FDBFCC"/>
    <a:srgbClr val="FDB9C8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C648FF-5283-442C-850C-CC7EA6ABD523}" v="10" dt="2019-02-05T10:00:48.818"/>
  </p1510:revLst>
</p1510:revInfo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0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14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362260-E61C-4C27-ADF6-99A67BE6EAF4}" type="datetimeFigureOut">
              <a:rPr lang="nl-NL" smtClean="0"/>
              <a:t>12-2-2020</a:t>
            </a:fld>
            <a:endParaRPr lang="nl-N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850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nl-N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8C50067D-8BB7-42C9-A4D8-D118FDBB67B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1851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0067D-8BB7-42C9-A4D8-D118FDBB67B9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4521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0067D-8BB7-42C9-A4D8-D118FDBB67B9}" type="slidenum">
              <a:rPr lang="nl-NL" smtClean="0"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5884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0067D-8BB7-42C9-A4D8-D118FDBB67B9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0836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0067D-8BB7-42C9-A4D8-D118FDBB67B9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5774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0067D-8BB7-42C9-A4D8-D118FDBB67B9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9228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0067D-8BB7-42C9-A4D8-D118FDBB67B9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816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0067D-8BB7-42C9-A4D8-D118FDBB67B9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2185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0067D-8BB7-42C9-A4D8-D118FDBB67B9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860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0067D-8BB7-42C9-A4D8-D118FDBB67B9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7173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0067D-8BB7-42C9-A4D8-D118FDBB67B9}" type="slidenum">
              <a:rPr lang="nl-NL" smtClean="0"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2935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404AF-1533-4C6D-8120-E1CD94B138A0}" type="datetime1">
              <a:rPr lang="nl-NL" smtClean="0"/>
              <a:t>12-2-2020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1EA2-BA09-48A2-8F40-FAB995E596D3}" type="slidenum">
              <a:rPr lang="nl-NL" smtClean="0"/>
              <a:t>‹nr.›</a:t>
            </a:fld>
            <a:endParaRPr lang="nl-NL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32795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404AF-1533-4C6D-8120-E1CD94B138A0}" type="datetime1">
              <a:rPr lang="nl-NL" smtClean="0"/>
              <a:t>12-2-2020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1EA2-BA09-48A2-8F40-FAB995E596D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129794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404AF-1533-4C6D-8120-E1CD94B138A0}" type="datetime1">
              <a:rPr lang="nl-NL" smtClean="0"/>
              <a:t>12-2-2020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1EA2-BA09-48A2-8F40-FAB995E596D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502426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404AF-1533-4C6D-8120-E1CD94B138A0}" type="datetime1">
              <a:rPr lang="nl-NL" smtClean="0"/>
              <a:t>12-2-2020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1EA2-BA09-48A2-8F40-FAB995E596D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341403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404AF-1533-4C6D-8120-E1CD94B138A0}" type="datetime1">
              <a:rPr lang="nl-NL" smtClean="0"/>
              <a:t>12-2-2020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1EA2-BA09-48A2-8F40-FAB995E596D3}" type="slidenum">
              <a:rPr lang="nl-NL" smtClean="0"/>
              <a:t>‹nr.›</a:t>
            </a:fld>
            <a:endParaRPr lang="nl-NL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11117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404AF-1533-4C6D-8120-E1CD94B138A0}" type="datetime1">
              <a:rPr lang="nl-NL" smtClean="0"/>
              <a:t>12-2-2020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1EA2-BA09-48A2-8F40-FAB995E596D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180653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404AF-1533-4C6D-8120-E1CD94B138A0}" type="datetime1">
              <a:rPr lang="nl-NL" smtClean="0"/>
              <a:t>12-2-2020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1EA2-BA09-48A2-8F40-FAB995E596D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084884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404AF-1533-4C6D-8120-E1CD94B138A0}" type="datetime1">
              <a:rPr lang="nl-NL" smtClean="0"/>
              <a:t>12-2-2020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1EA2-BA09-48A2-8F40-FAB995E596D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147517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404AF-1533-4C6D-8120-E1CD94B138A0}" type="datetime1">
              <a:rPr lang="nl-NL" smtClean="0"/>
              <a:t>12-2-2020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1EA2-BA09-48A2-8F40-FAB995E596D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735640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17404AF-1533-4C6D-8120-E1CD94B138A0}" type="datetime1">
              <a:rPr lang="nl-NL" smtClean="0"/>
              <a:t>12-2-2020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AF1EA2-BA09-48A2-8F40-FAB995E596D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111400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404AF-1533-4C6D-8120-E1CD94B138A0}" type="datetime1">
              <a:rPr lang="nl-NL" smtClean="0"/>
              <a:t>12-2-2020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1EA2-BA09-48A2-8F40-FAB995E596D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240671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17404AF-1533-4C6D-8120-E1CD94B138A0}" type="datetime1">
              <a:rPr lang="nl-NL" smtClean="0"/>
              <a:t>12-2-2020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2AF1EA2-BA09-48A2-8F40-FAB995E596D3}" type="slidenum">
              <a:rPr lang="nl-NL" smtClean="0"/>
              <a:t>‹nr.›</a:t>
            </a:fld>
            <a:endParaRPr lang="nl-NL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89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mailto:gebiedsplannen@moerdijk.n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info@stadstafelzevenbergen.nl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7985" y="955964"/>
            <a:ext cx="4779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B050"/>
                </a:solidFill>
              </a:rPr>
              <a:t>Stadstafel Zevenbergen</a:t>
            </a:r>
          </a:p>
          <a:p>
            <a:endParaRPr lang="nl-NL" sz="2400" dirty="0"/>
          </a:p>
          <a:p>
            <a:r>
              <a:rPr lang="nl-NL" sz="2400" dirty="0"/>
              <a:t>27 januari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1EA2-BA09-48A2-8F40-FAB995E596D3}" type="slidenum">
              <a:rPr lang="nl-NL" smtClean="0"/>
              <a:t>1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xmlns="" id="{7D8D01A8-D9EF-433E-8806-969BF7CA7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33995"/>
            <a:ext cx="9068499" cy="3414024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xmlns="" id="{EFC450D2-4811-420F-855B-76D332F747A6}"/>
              </a:ext>
            </a:extLst>
          </p:cNvPr>
          <p:cNvSpPr/>
          <p:nvPr/>
        </p:nvSpPr>
        <p:spPr>
          <a:xfrm rot="20355791">
            <a:off x="4154897" y="851589"/>
            <a:ext cx="51735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WELKOM</a:t>
            </a:r>
          </a:p>
        </p:txBody>
      </p:sp>
    </p:spTree>
    <p:extLst>
      <p:ext uri="{BB962C8B-B14F-4D97-AF65-F5344CB8AC3E}">
        <p14:creationId xmlns:p14="http://schemas.microsoft.com/office/powerpoint/2010/main" val="1385899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xmlns="" id="{62FB80E5-FDE1-4871-A210-8763AAB0D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1EA2-BA09-48A2-8F40-FAB995E596D3}" type="slidenum">
              <a:rPr lang="nl-NL" smtClean="0"/>
              <a:t>10</a:t>
            </a:fld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xmlns="" id="{1D243E2D-ECB8-4808-9E6D-5C39F4DFFFF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8069" y="68563"/>
            <a:ext cx="7597076" cy="973291"/>
          </a:xfrm>
        </p:spPr>
        <p:txBody>
          <a:bodyPr>
            <a:normAutofit fontScale="90000"/>
          </a:bodyPr>
          <a:lstStyle/>
          <a:p>
            <a:r>
              <a:rPr lang="nl-NL" sz="3200" dirty="0">
                <a:solidFill>
                  <a:srgbClr val="002060"/>
                </a:solidFill>
              </a:rPr>
              <a:t/>
            </a:r>
            <a:br>
              <a:rPr lang="nl-NL" sz="3200" dirty="0">
                <a:solidFill>
                  <a:srgbClr val="002060"/>
                </a:solidFill>
              </a:rPr>
            </a:br>
            <a:r>
              <a:rPr lang="nl-NL" sz="3200" dirty="0">
                <a:solidFill>
                  <a:srgbClr val="002060"/>
                </a:solidFill>
              </a:rPr>
              <a:t/>
            </a:r>
            <a:br>
              <a:rPr lang="nl-NL" sz="3200" dirty="0">
                <a:solidFill>
                  <a:srgbClr val="002060"/>
                </a:solidFill>
              </a:rPr>
            </a:br>
            <a:r>
              <a:rPr lang="nl-NL" sz="3200" dirty="0">
                <a:solidFill>
                  <a:srgbClr val="002060"/>
                </a:solidFill>
              </a:rPr>
              <a:t/>
            </a:r>
            <a:br>
              <a:rPr lang="nl-NL" sz="3200" dirty="0">
                <a:solidFill>
                  <a:srgbClr val="002060"/>
                </a:solidFill>
              </a:rPr>
            </a:br>
            <a:r>
              <a:rPr lang="nl-NL" sz="3200" b="1" i="1" dirty="0">
                <a:solidFill>
                  <a:srgbClr val="FF0000"/>
                </a:solidFill>
              </a:rPr>
              <a:t>Zwemaccommodatie de Bosselaar.</a:t>
            </a:r>
            <a:r>
              <a:rPr lang="nl-NL" sz="3200" dirty="0">
                <a:solidFill>
                  <a:srgbClr val="002060"/>
                </a:solidFill>
              </a:rPr>
              <a:t/>
            </a:r>
            <a:br>
              <a:rPr lang="nl-NL" sz="3200" dirty="0">
                <a:solidFill>
                  <a:srgbClr val="002060"/>
                </a:solidFill>
              </a:rPr>
            </a:br>
            <a:endParaRPr lang="nl-NL" sz="2700" dirty="0">
              <a:solidFill>
                <a:srgbClr val="002060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B0D6AE36-4959-4413-8F21-187A2DDDECCC}"/>
              </a:ext>
            </a:extLst>
          </p:cNvPr>
          <p:cNvSpPr txBox="1"/>
          <p:nvPr/>
        </p:nvSpPr>
        <p:spPr>
          <a:xfrm>
            <a:off x="239698" y="967666"/>
            <a:ext cx="771469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000" lvl="1" defTabSz="914400" eaLnBrk="0" fontAlgn="base" hangingPunct="0">
              <a:spcAft>
                <a:spcPct val="0"/>
              </a:spcAft>
            </a:pPr>
            <a:r>
              <a:rPr lang="nl-NL" altLang="nl-NL" sz="2400" dirty="0">
                <a:ea typeface="Times New Roman" panose="02020603050405020304" pitchFamily="18" charset="0"/>
              </a:rPr>
              <a:t>Na uitvoerig onderzoek en afweging is door de gemeente in 2015 is de exploitatie contractueel overeengekomen met </a:t>
            </a:r>
            <a:r>
              <a:rPr lang="nl-NL" altLang="nl-NL" sz="2400" dirty="0" err="1">
                <a:ea typeface="Times New Roman" panose="02020603050405020304" pitchFamily="18" charset="0"/>
              </a:rPr>
              <a:t>Opti</a:t>
            </a:r>
            <a:r>
              <a:rPr lang="nl-NL" altLang="nl-NL" sz="2400" dirty="0">
                <a:ea typeface="Times New Roman" panose="02020603050405020304" pitchFamily="18" charset="0"/>
              </a:rPr>
              <a:t> sport. </a:t>
            </a:r>
          </a:p>
          <a:p>
            <a:pPr marL="396000" lvl="1" defTabSz="914400" eaLnBrk="0" fontAlgn="base" hangingPunct="0">
              <a:spcAft>
                <a:spcPct val="0"/>
              </a:spcAft>
            </a:pPr>
            <a:endParaRPr lang="nl-NL" altLang="nl-NL" sz="2400" dirty="0">
              <a:ea typeface="Times New Roman" panose="02020603050405020304" pitchFamily="18" charset="0"/>
            </a:endParaRPr>
          </a:p>
          <a:p>
            <a:pPr marL="396000" lvl="1" defTabSz="914400" eaLnBrk="0" fontAlgn="base" hangingPunct="0">
              <a:spcAft>
                <a:spcPct val="0"/>
              </a:spcAft>
            </a:pPr>
            <a:r>
              <a:rPr lang="nl-NL" altLang="nl-NL" sz="2400" dirty="0">
                <a:ea typeface="Times New Roman" panose="02020603050405020304" pitchFamily="18" charset="0"/>
              </a:rPr>
              <a:t>Met de afspraak om in het laatste jaar te evalueren en opnieuw onderzoek te doen naar vervolg.</a:t>
            </a:r>
          </a:p>
          <a:p>
            <a:pPr marL="396000" lvl="1" defTabSz="914400" eaLnBrk="0" fontAlgn="base" hangingPunct="0">
              <a:spcAft>
                <a:spcPct val="0"/>
              </a:spcAft>
            </a:pPr>
            <a:endParaRPr lang="nl-NL" altLang="nl-NL" sz="2400" dirty="0">
              <a:ea typeface="Times New Roman" panose="02020603050405020304" pitchFamily="18" charset="0"/>
            </a:endParaRPr>
          </a:p>
          <a:p>
            <a:pPr marL="396000" lvl="1" defTabSz="914400" eaLnBrk="0" fontAlgn="base" hangingPunct="0">
              <a:spcAft>
                <a:spcPct val="0"/>
              </a:spcAft>
            </a:pPr>
            <a:r>
              <a:rPr lang="nl-NL" altLang="nl-NL" sz="2400" dirty="0">
                <a:ea typeface="Times New Roman" panose="02020603050405020304" pitchFamily="18" charset="0"/>
              </a:rPr>
              <a:t>Hoe nu verder.     Eenvoudig , contract verlengen.  ?        Wat zijn dan de nieuwe wensen/ eisen.   Of…   ?</a:t>
            </a:r>
          </a:p>
          <a:p>
            <a:pPr marL="396000" lvl="1" defTabSz="914400" eaLnBrk="0" fontAlgn="base" hangingPunct="0">
              <a:spcAft>
                <a:spcPct val="0"/>
              </a:spcAft>
            </a:pPr>
            <a:r>
              <a:rPr lang="nl-NL" altLang="nl-NL" sz="2400" dirty="0">
                <a:ea typeface="Times New Roman" panose="02020603050405020304" pitchFamily="18" charset="0"/>
              </a:rPr>
              <a:t>Nieuwbouw noodzakelijk. ?  Hoe ..?</a:t>
            </a:r>
          </a:p>
          <a:p>
            <a:pPr marL="396000" lvl="1" defTabSz="914400" eaLnBrk="0" fontAlgn="base" hangingPunct="0">
              <a:spcAft>
                <a:spcPct val="0"/>
              </a:spcAft>
            </a:pPr>
            <a:endParaRPr lang="nl-NL" altLang="nl-NL" sz="2400" dirty="0">
              <a:ea typeface="Times New Roman" panose="02020603050405020304" pitchFamily="18" charset="0"/>
            </a:endParaRPr>
          </a:p>
          <a:p>
            <a:pPr marL="396000" lvl="1" defTabSz="914400" eaLnBrk="0" fontAlgn="base" hangingPunct="0">
              <a:spcAft>
                <a:spcPct val="0"/>
              </a:spcAft>
            </a:pPr>
            <a:r>
              <a:rPr lang="nl-NL" altLang="nl-NL" sz="2400" i="1" dirty="0">
                <a:solidFill>
                  <a:srgbClr val="0070C0"/>
                </a:solidFill>
                <a:ea typeface="Times New Roman" panose="02020603050405020304" pitchFamily="18" charset="0"/>
              </a:rPr>
              <a:t>Concrete oplossingen nee.. maar zie het als een scan.  Wat leeft er onder inwoners als het gaat over huidig en toekomst zwembad en sportaccommodaties.</a:t>
            </a:r>
          </a:p>
        </p:txBody>
      </p:sp>
    </p:spTree>
    <p:extLst>
      <p:ext uri="{BB962C8B-B14F-4D97-AF65-F5344CB8AC3E}">
        <p14:creationId xmlns:p14="http://schemas.microsoft.com/office/powerpoint/2010/main" val="3262281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xmlns="" id="{62FB80E5-FDE1-4871-A210-8763AAB0D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1EA2-BA09-48A2-8F40-FAB995E596D3}" type="slidenum">
              <a:rPr lang="nl-NL" smtClean="0"/>
              <a:t>11</a:t>
            </a:fld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xmlns="" id="{1D243E2D-ECB8-4808-9E6D-5C39F4DFFFF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0178" y="287338"/>
            <a:ext cx="7679185" cy="1381664"/>
          </a:xfrm>
        </p:spPr>
        <p:txBody>
          <a:bodyPr>
            <a:normAutofit fontScale="90000"/>
          </a:bodyPr>
          <a:lstStyle/>
          <a:p>
            <a:r>
              <a:rPr lang="nl-NL" sz="3200" dirty="0">
                <a:solidFill>
                  <a:srgbClr val="002060"/>
                </a:solidFill>
              </a:rPr>
              <a:t/>
            </a:r>
            <a:br>
              <a:rPr lang="nl-NL" sz="3200" dirty="0">
                <a:solidFill>
                  <a:srgbClr val="002060"/>
                </a:solidFill>
              </a:rPr>
            </a:br>
            <a:r>
              <a:rPr lang="nl-NL" sz="3200" dirty="0">
                <a:solidFill>
                  <a:srgbClr val="002060"/>
                </a:solidFill>
              </a:rPr>
              <a:t/>
            </a:r>
            <a:br>
              <a:rPr lang="nl-NL" sz="3200" dirty="0">
                <a:solidFill>
                  <a:srgbClr val="002060"/>
                </a:solidFill>
              </a:rPr>
            </a:br>
            <a:r>
              <a:rPr lang="nl-NL" sz="3200" dirty="0">
                <a:solidFill>
                  <a:srgbClr val="002060"/>
                </a:solidFill>
              </a:rPr>
              <a:t/>
            </a:r>
            <a:br>
              <a:rPr lang="nl-NL" sz="3200" dirty="0">
                <a:solidFill>
                  <a:srgbClr val="002060"/>
                </a:solidFill>
              </a:rPr>
            </a:br>
            <a:r>
              <a:rPr lang="nl-NL" sz="3200" b="1" i="1" dirty="0">
                <a:solidFill>
                  <a:srgbClr val="FF0000"/>
                </a:solidFill>
              </a:rPr>
              <a:t>Zwemaccommodatie de Bosselaar.</a:t>
            </a:r>
            <a:br>
              <a:rPr lang="nl-NL" sz="3200" b="1" i="1" dirty="0">
                <a:solidFill>
                  <a:srgbClr val="FF0000"/>
                </a:solidFill>
              </a:rPr>
            </a:br>
            <a:r>
              <a:rPr lang="nl-NL" sz="3200" dirty="0">
                <a:solidFill>
                  <a:srgbClr val="002060"/>
                </a:solidFill>
              </a:rPr>
              <a:t/>
            </a:r>
            <a:br>
              <a:rPr lang="nl-NL" sz="3200" dirty="0">
                <a:solidFill>
                  <a:srgbClr val="002060"/>
                </a:solidFill>
              </a:rPr>
            </a:br>
            <a:r>
              <a:rPr lang="nl-NL" sz="2200" dirty="0">
                <a:solidFill>
                  <a:srgbClr val="002060"/>
                </a:solidFill>
                <a:latin typeface="+mn-lt"/>
              </a:rPr>
              <a:t>Onderwerpen / vragen waar de onderzoeker de mening van inwoners over wil horen.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xmlns="" id="{EFF4DA54-EBB1-4B2A-8069-74068C230B47}"/>
              </a:ext>
            </a:extLst>
          </p:cNvPr>
          <p:cNvSpPr/>
          <p:nvPr/>
        </p:nvSpPr>
        <p:spPr>
          <a:xfrm>
            <a:off x="417249" y="2086252"/>
            <a:ext cx="767918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000" lvl="1" defTabSz="914400" eaLnBrk="0" fontAlgn="base" hangingPunct="0">
              <a:spcAft>
                <a:spcPct val="0"/>
              </a:spcAft>
            </a:pPr>
            <a:r>
              <a:rPr lang="nl-NL" altLang="nl-N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Bezoek en gebruik</a:t>
            </a:r>
          </a:p>
          <a:p>
            <a:pPr marL="396000" lvl="1" defTabSz="914400" eaLnBrk="0" fontAlgn="base" hangingPunct="0">
              <a:spcAft>
                <a:spcPct val="0"/>
              </a:spcAft>
            </a:pPr>
            <a:endParaRPr lang="nl-NL" altLang="nl-NL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96000" lvl="1" defTabSz="914400" eaLnBrk="0" fontAlgn="base" hangingPunct="0">
              <a:spcAft>
                <a:spcPct val="0"/>
              </a:spcAft>
            </a:pPr>
            <a:r>
              <a:rPr lang="nl-NL" altLang="nl-N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Onderhoud en duurzaamheid</a:t>
            </a:r>
          </a:p>
          <a:p>
            <a:pPr marL="396000" lvl="1" defTabSz="914400" eaLnBrk="0" fontAlgn="base" hangingPunct="0">
              <a:spcAft>
                <a:spcPct val="0"/>
              </a:spcAft>
            </a:pPr>
            <a:endParaRPr lang="nl-NL" altLang="nl-NL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96000" lvl="1" defTabSz="914400" eaLnBrk="0" fontAlgn="base" hangingPunct="0">
              <a:spcAft>
                <a:spcPct val="0"/>
              </a:spcAft>
            </a:pPr>
            <a:r>
              <a:rPr lang="nl-NL" altLang="nl-N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Samenwerking</a:t>
            </a:r>
          </a:p>
          <a:p>
            <a:pPr marL="396000" lvl="1" defTabSz="914400" eaLnBrk="0" fontAlgn="base" hangingPunct="0">
              <a:spcAft>
                <a:spcPct val="0"/>
              </a:spcAft>
              <a:buFontTx/>
              <a:buAutoNum type="arabicPeriod"/>
            </a:pPr>
            <a:endParaRPr lang="nl-NL" altLang="nl-N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96000" lvl="1" defTabSz="914400" eaLnBrk="0" fontAlgn="base" hangingPunct="0">
              <a:spcAft>
                <a:spcPct val="0"/>
              </a:spcAft>
            </a:pPr>
            <a:r>
              <a:rPr lang="nl-NL" altLang="nl-N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Financiën </a:t>
            </a:r>
          </a:p>
          <a:p>
            <a:pPr marL="396000" lvl="1" defTabSz="914400" eaLnBrk="0" fontAlgn="base" hangingPunct="0">
              <a:spcAft>
                <a:spcPct val="0"/>
              </a:spcAft>
            </a:pPr>
            <a:endParaRPr lang="nl-NL" altLang="nl-N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96000" lvl="1" defTabSz="914400" eaLnBrk="0" fontAlgn="base" hangingPunct="0">
              <a:spcAft>
                <a:spcPct val="0"/>
              </a:spcAft>
            </a:pPr>
            <a:r>
              <a:rPr lang="nl-NL" altLang="nl-N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Maatschappelijke waarde</a:t>
            </a:r>
          </a:p>
          <a:p>
            <a:pPr marL="396000" lvl="1" defTabSz="914400" eaLnBrk="0" fontAlgn="base" hangingPunct="0">
              <a:spcAft>
                <a:spcPct val="0"/>
              </a:spcAft>
            </a:pPr>
            <a:r>
              <a:rPr lang="nl-NL" altLang="nl-NL" sz="2400" dirty="0">
                <a:latin typeface="+mj-lt"/>
                <a:ea typeface="Times New Roman" panose="02020603050405020304" pitchFamily="18" charset="0"/>
              </a:rPr>
              <a:t>---------------------------------------------------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2000" i="1" dirty="0">
              <a:solidFill>
                <a:srgbClr val="002060"/>
              </a:solidFill>
            </a:endParaRP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000" i="1" dirty="0">
                <a:solidFill>
                  <a:srgbClr val="002060"/>
                </a:solidFill>
              </a:rPr>
              <a:t>Vragen/ opmerkingen uit de groep deze avond.</a:t>
            </a:r>
            <a:r>
              <a:rPr lang="nl-NL" sz="2000" i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10914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xmlns="" id="{9868E2A1-B52F-4ACE-A538-215E39AEE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1EA2-BA09-48A2-8F40-FAB995E596D3}" type="slidenum">
              <a:rPr lang="nl-NL" smtClean="0"/>
              <a:t>12</a:t>
            </a:fld>
            <a:endParaRPr lang="nl-NL" dirty="0"/>
          </a:p>
        </p:txBody>
      </p:sp>
      <p:pic>
        <p:nvPicPr>
          <p:cNvPr id="4" name="Afbeelding 3" descr="Afbeelding met tekst, kaart&#10;&#10;Automatisch gegenereerde beschrijving">
            <a:extLst>
              <a:ext uri="{FF2B5EF4-FFF2-40B4-BE49-F238E27FC236}">
                <a16:creationId xmlns:a16="http://schemas.microsoft.com/office/drawing/2014/main" xmlns="" id="{810D3037-E0CA-43FE-85CA-878EC8CBE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52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xmlns="" id="{62FB80E5-FDE1-4871-A210-8763AAB0D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1EA2-BA09-48A2-8F40-FAB995E596D3}" type="slidenum">
              <a:rPr lang="nl-NL" smtClean="0"/>
              <a:t>13</a:t>
            </a:fld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xmlns="" id="{1D243E2D-ECB8-4808-9E6D-5C39F4DFFFF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7113" y="33089"/>
            <a:ext cx="7597076" cy="973291"/>
          </a:xfrm>
        </p:spPr>
        <p:txBody>
          <a:bodyPr>
            <a:normAutofit fontScale="90000"/>
          </a:bodyPr>
          <a:lstStyle/>
          <a:p>
            <a:r>
              <a:rPr lang="nl-NL" sz="3200" dirty="0">
                <a:solidFill>
                  <a:srgbClr val="002060"/>
                </a:solidFill>
              </a:rPr>
              <a:t/>
            </a:r>
            <a:br>
              <a:rPr lang="nl-NL" sz="3200" dirty="0">
                <a:solidFill>
                  <a:srgbClr val="002060"/>
                </a:solidFill>
              </a:rPr>
            </a:br>
            <a:r>
              <a:rPr lang="nl-NL" sz="3200" dirty="0">
                <a:solidFill>
                  <a:srgbClr val="002060"/>
                </a:solidFill>
              </a:rPr>
              <a:t/>
            </a:r>
            <a:br>
              <a:rPr lang="nl-NL" sz="3200" dirty="0">
                <a:solidFill>
                  <a:srgbClr val="002060"/>
                </a:solidFill>
              </a:rPr>
            </a:br>
            <a:r>
              <a:rPr lang="nl-NL" sz="3200" dirty="0">
                <a:solidFill>
                  <a:srgbClr val="002060"/>
                </a:solidFill>
              </a:rPr>
              <a:t/>
            </a:r>
            <a:br>
              <a:rPr lang="nl-NL" sz="3200" dirty="0">
                <a:solidFill>
                  <a:srgbClr val="002060"/>
                </a:solidFill>
              </a:rPr>
            </a:br>
            <a:r>
              <a:rPr lang="nl-NL" sz="3200" b="1" i="1" dirty="0" err="1">
                <a:solidFill>
                  <a:srgbClr val="FF0000"/>
                </a:solidFill>
              </a:rPr>
              <a:t>Sportaccommondaties</a:t>
            </a:r>
            <a:r>
              <a:rPr lang="nl-NL" sz="3200" dirty="0">
                <a:solidFill>
                  <a:srgbClr val="002060"/>
                </a:solidFill>
              </a:rPr>
              <a:t/>
            </a:r>
            <a:br>
              <a:rPr lang="nl-NL" sz="3200" dirty="0">
                <a:solidFill>
                  <a:srgbClr val="002060"/>
                </a:solidFill>
              </a:rPr>
            </a:br>
            <a:endParaRPr lang="nl-NL" sz="2700" dirty="0">
              <a:solidFill>
                <a:srgbClr val="002060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BA245803-196E-4F1D-8742-D980F81C7DF9}"/>
              </a:ext>
            </a:extLst>
          </p:cNvPr>
          <p:cNvSpPr txBox="1"/>
          <p:nvPr/>
        </p:nvSpPr>
        <p:spPr>
          <a:xfrm>
            <a:off x="639192" y="1006380"/>
            <a:ext cx="786561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Aangekondigd onderzoek en discussie over toekomst de </a:t>
            </a:r>
            <a:r>
              <a:rPr lang="nl-NL" sz="2000" dirty="0" err="1"/>
              <a:t>Borgh</a:t>
            </a:r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Met de 3 opties;</a:t>
            </a:r>
          </a:p>
          <a:p>
            <a:r>
              <a:rPr lang="nl-NL" sz="2000" dirty="0"/>
              <a:t>Opknappen  -    vernieuwingen op locatie  -  of andere bestemming en nieuwe sportruimtes op andere locatie(s).</a:t>
            </a:r>
          </a:p>
          <a:p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Er is sowieso meer behoefte aan sportruimte voor de diverse clubs.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De overige/huidige staan ook ter discussie. !</a:t>
            </a:r>
          </a:p>
          <a:p>
            <a:r>
              <a:rPr lang="nl-NL" sz="2000" dirty="0"/>
              <a:t>      Vanwege de kwaliteit, ouderdom,  loopafstand voor scholen. !</a:t>
            </a:r>
          </a:p>
          <a:p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Moet de gemeente eigenaar worden of zou er ook ruimte zijn voor privatisering?</a:t>
            </a:r>
          </a:p>
          <a:p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Opmerkingen en suggesties uit de groep. </a:t>
            </a:r>
          </a:p>
          <a:p>
            <a:r>
              <a:rPr lang="nl-NL" sz="2000" dirty="0"/>
              <a:t>     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8188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xmlns="" id="{FC7DF4FD-6C9A-4AF6-AB6D-914327101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1EA2-BA09-48A2-8F40-FAB995E596D3}" type="slidenum">
              <a:rPr lang="nl-NL" smtClean="0"/>
              <a:t>14</a:t>
            </a:fld>
            <a:endParaRPr lang="nl-NL" dirty="0"/>
          </a:p>
        </p:txBody>
      </p:sp>
      <p:pic>
        <p:nvPicPr>
          <p:cNvPr id="4" name="Afbeelding 3" descr="Afbeelding met binnen, zwart, computer&#10;&#10;Automatisch gegenereerde beschrijving">
            <a:extLst>
              <a:ext uri="{FF2B5EF4-FFF2-40B4-BE49-F238E27FC236}">
                <a16:creationId xmlns:a16="http://schemas.microsoft.com/office/drawing/2014/main" xmlns="" id="{717DE5C5-6CAD-430C-8C23-3D578A233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144" y="-26845"/>
            <a:ext cx="9206144" cy="685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58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xmlns="" id="{BA297E88-61DA-4327-8A46-E426C5032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1EA2-BA09-48A2-8F40-FAB995E596D3}" type="slidenum">
              <a:rPr lang="nl-NL" smtClean="0"/>
              <a:t>15</a:t>
            </a:fld>
            <a:endParaRPr lang="nl-NL" dirty="0"/>
          </a:p>
        </p:txBody>
      </p:sp>
      <p:pic>
        <p:nvPicPr>
          <p:cNvPr id="4" name="Afbeelding 3" descr="Afbeelding met circuit&#10;&#10;Automatisch gegenereerde beschrijving">
            <a:extLst>
              <a:ext uri="{FF2B5EF4-FFF2-40B4-BE49-F238E27FC236}">
                <a16:creationId xmlns:a16="http://schemas.microsoft.com/office/drawing/2014/main" xmlns="" id="{ACD6DF97-BCC0-4E76-ADC9-5EA999636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" y="33089"/>
            <a:ext cx="9137019" cy="682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7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xmlns="" id="{72DFDC5A-DC37-413E-811A-5CCEDA01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1EA2-BA09-48A2-8F40-FAB995E596D3}" type="slidenum">
              <a:rPr lang="nl-NL" smtClean="0"/>
              <a:t>16</a:t>
            </a:fld>
            <a:endParaRPr lang="nl-NL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xmlns="" id="{95A76CEC-30B6-4399-8B4A-E8472986153B}"/>
              </a:ext>
            </a:extLst>
          </p:cNvPr>
          <p:cNvSpPr txBox="1"/>
          <p:nvPr/>
        </p:nvSpPr>
        <p:spPr>
          <a:xfrm>
            <a:off x="319596" y="736847"/>
            <a:ext cx="802541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Na de bespreking in kleine groepen komen we plenair bijeen .</a:t>
            </a:r>
          </a:p>
          <a:p>
            <a:endParaRPr lang="nl-NL" sz="2400" dirty="0"/>
          </a:p>
          <a:p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Worden alle opmerkingen en aanbeveling gerapporteerd.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Is er ruimte voor een korte algemene bespreking.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Noteren we alles op flipover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Zal bestuur/werkgroep hiervan een verslag maken en als handreiking aan gemeentebestuur overhandigen.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3090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EC006A93-ECBC-41CB-A42A-39AF2C270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1EA2-BA09-48A2-8F40-FAB995E596D3}" type="slidenum">
              <a:rPr lang="nl-NL" smtClean="0"/>
              <a:t>17</a:t>
            </a:fld>
            <a:endParaRPr lang="nl-NL" dirty="0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xmlns="" id="{8E12B8BF-8BC2-4A09-BA1B-83AD89584D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7"/>
          <a:stretch/>
        </p:blipFill>
        <p:spPr>
          <a:xfrm>
            <a:off x="6353604" y="542510"/>
            <a:ext cx="1769463" cy="956233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792B9C43-49DA-44FC-8212-A09CFFF55B40}"/>
              </a:ext>
            </a:extLst>
          </p:cNvPr>
          <p:cNvSpPr txBox="1"/>
          <p:nvPr/>
        </p:nvSpPr>
        <p:spPr>
          <a:xfrm>
            <a:off x="1162975" y="1760782"/>
            <a:ext cx="3577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/>
              <a:t>Algemene Rondvraag</a:t>
            </a:r>
            <a:r>
              <a:rPr lang="nl-NL" sz="1350" dirty="0"/>
              <a:t>.</a:t>
            </a:r>
          </a:p>
        </p:txBody>
      </p:sp>
      <p:pic>
        <p:nvPicPr>
          <p:cNvPr id="13" name="Afbeelding 12" descr="Afbeelding met object&#10;&#10;Automatisch gegenereerde beschrijving">
            <a:extLst>
              <a:ext uri="{FF2B5EF4-FFF2-40B4-BE49-F238E27FC236}">
                <a16:creationId xmlns:a16="http://schemas.microsoft.com/office/drawing/2014/main" xmlns="" id="{0C5C8643-173E-4D0D-ABE1-4A397431CDB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484" y="5005341"/>
            <a:ext cx="670541" cy="619172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85709EB8-859D-4C86-BF29-D58ED6A76F21}"/>
              </a:ext>
            </a:extLst>
          </p:cNvPr>
          <p:cNvSpPr txBox="1"/>
          <p:nvPr/>
        </p:nvSpPr>
        <p:spPr>
          <a:xfrm>
            <a:off x="1100831" y="2885243"/>
            <a:ext cx="42612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rgbClr val="FF0000"/>
                </a:solidFill>
              </a:rPr>
              <a:t>           ?</a:t>
            </a:r>
          </a:p>
        </p:txBody>
      </p:sp>
    </p:spTree>
    <p:extLst>
      <p:ext uri="{BB962C8B-B14F-4D97-AF65-F5344CB8AC3E}">
        <p14:creationId xmlns:p14="http://schemas.microsoft.com/office/powerpoint/2010/main" val="4120003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1EA2-BA09-48A2-8F40-FAB995E596D3}" type="slidenum">
              <a:rPr lang="nl-NL" smtClean="0"/>
              <a:t>18</a:t>
            </a:fld>
            <a:endParaRPr lang="nl-NL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93717" y="365127"/>
            <a:ext cx="7055427" cy="4141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b="1" dirty="0">
                <a:solidFill>
                  <a:srgbClr val="002060"/>
                </a:solidFill>
              </a:rPr>
              <a:t>Dank voor u aandacht en medewerking </a:t>
            </a:r>
            <a:r>
              <a:rPr lang="nl-NL" sz="2800" b="1" dirty="0"/>
              <a:t>.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25944BAF-C838-4502-A6C0-905F89AAB227}"/>
              </a:ext>
            </a:extLst>
          </p:cNvPr>
          <p:cNvSpPr txBox="1"/>
          <p:nvPr/>
        </p:nvSpPr>
        <p:spPr>
          <a:xfrm>
            <a:off x="1109709" y="4261282"/>
            <a:ext cx="7501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/>
              <a:t>Laten we de ontmoeting en het onderlinge gesprek gezellig voortzetten onder het genot van een hapje en drankje.</a:t>
            </a:r>
          </a:p>
        </p:txBody>
      </p:sp>
      <p:pic>
        <p:nvPicPr>
          <p:cNvPr id="7" name="Afbeelding 6" descr="Afbeelding met object&#10;&#10;Automatisch gegenereerde beschrijving">
            <a:extLst>
              <a:ext uri="{FF2B5EF4-FFF2-40B4-BE49-F238E27FC236}">
                <a16:creationId xmlns:a16="http://schemas.microsoft.com/office/drawing/2014/main" xmlns="" id="{633AE25D-FD1F-4552-B157-D99CDEC6878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812" y="2974018"/>
            <a:ext cx="894011" cy="85328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5EBFB944-6A33-4A26-B14F-4C344A6884D5}"/>
              </a:ext>
            </a:extLst>
          </p:cNvPr>
          <p:cNvSpPr txBox="1"/>
          <p:nvPr/>
        </p:nvSpPr>
        <p:spPr>
          <a:xfrm>
            <a:off x="1226647" y="2974018"/>
            <a:ext cx="5475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00B050"/>
                </a:solidFill>
              </a:rPr>
              <a:t>Stadstafel Zevenbergen </a:t>
            </a:r>
          </a:p>
        </p:txBody>
      </p:sp>
    </p:spTree>
    <p:extLst>
      <p:ext uri="{BB962C8B-B14F-4D97-AF65-F5344CB8AC3E}">
        <p14:creationId xmlns:p14="http://schemas.microsoft.com/office/powerpoint/2010/main" val="3649383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65D32538-B61B-43BA-920C-838042917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1EA2-BA09-48A2-8F40-FAB995E596D3}" type="slidenum">
              <a:rPr lang="nl-NL" smtClean="0"/>
              <a:t>2</a:t>
            </a:fld>
            <a:endParaRPr lang="nl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723B44E-CEB2-4A3B-8679-038042BB9B7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67539" y="554968"/>
            <a:ext cx="7543800" cy="775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/>
              <a:t>Stadstafel Zevenbergen</a:t>
            </a:r>
            <a:br>
              <a:rPr lang="nl-NL" sz="2800" b="1" dirty="0"/>
            </a:br>
            <a:endParaRPr lang="nl-NL" sz="2400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xmlns="" id="{2101ED79-D3AC-4B6A-B79C-3C0FBEBD7A0E}"/>
              </a:ext>
            </a:extLst>
          </p:cNvPr>
          <p:cNvSpPr txBox="1"/>
          <p:nvPr/>
        </p:nvSpPr>
        <p:spPr>
          <a:xfrm>
            <a:off x="4279038" y="1632859"/>
            <a:ext cx="451973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/>
              <a:t>Bestuur “Stadstafel Zevenbergen” .</a:t>
            </a:r>
          </a:p>
          <a:p>
            <a:endParaRPr lang="nl-NL" sz="1600" b="1" dirty="0"/>
          </a:p>
          <a:p>
            <a:r>
              <a:rPr lang="nl-NL" sz="1600" b="1" dirty="0"/>
              <a:t>Kernbestuur: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1" i="1" dirty="0">
                <a:solidFill>
                  <a:srgbClr val="FF0000"/>
                </a:solidFill>
              </a:rPr>
              <a:t>David de Jonge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1" i="1" dirty="0">
                <a:solidFill>
                  <a:srgbClr val="FF0000"/>
                </a:solidFill>
              </a:rPr>
              <a:t>Peter Krielen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1" i="1" dirty="0">
                <a:solidFill>
                  <a:srgbClr val="FF0000"/>
                </a:solidFill>
              </a:rPr>
              <a:t>Erwin van Waterschoot.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r>
              <a:rPr lang="nl-NL" sz="1600" b="1" dirty="0"/>
              <a:t>De kern Zevenbergen verdient alle aandacht, alle burgers jong en oud mogen daarin meedenken en meewerken. Ook de gemeente Moerdijk wil graag meer burger participatie vanuit alle kernen. </a:t>
            </a:r>
          </a:p>
          <a:p>
            <a:endParaRPr lang="nl-NL" sz="1600" dirty="0"/>
          </a:p>
          <a:p>
            <a:pPr algn="ctr"/>
            <a:r>
              <a:rPr lang="nl-NL" sz="1600" b="1" i="1" dirty="0">
                <a:solidFill>
                  <a:srgbClr val="FF0000"/>
                </a:solidFill>
              </a:rPr>
              <a:t>“Alle inwoners mogen gratis lid worden, meepraten en zitting nemen in mogelijk steeds wisselende groepen.”</a:t>
            </a:r>
          </a:p>
          <a:p>
            <a:pPr algn="ctr"/>
            <a:endParaRPr lang="nl-NL" sz="1600" dirty="0"/>
          </a:p>
          <a:p>
            <a:r>
              <a:rPr lang="nl-NL" sz="1600" b="1" dirty="0"/>
              <a:t>Iedereen</a:t>
            </a:r>
            <a:r>
              <a:rPr lang="nl-NL" sz="1600" dirty="0"/>
              <a:t>,</a:t>
            </a:r>
            <a:r>
              <a:rPr lang="nl-NL" sz="1600" b="1" dirty="0"/>
              <a:t> </a:t>
            </a:r>
            <a:r>
              <a:rPr lang="nl-NL" sz="1600" dirty="0"/>
              <a:t>die zich betrokken voelt bij de kern Zevenbergen, krijgt hiermee de kans om invloed te krijgen op de vraagstukken die in onze kern leven. </a:t>
            </a:r>
          </a:p>
        </p:txBody>
      </p:sp>
      <p:pic>
        <p:nvPicPr>
          <p:cNvPr id="3" name="Afbeelding 2" descr="Afbeelding met schermafbeelding&#10;&#10;Automatisch gegenereerde beschrijving">
            <a:extLst>
              <a:ext uri="{FF2B5EF4-FFF2-40B4-BE49-F238E27FC236}">
                <a16:creationId xmlns:a16="http://schemas.microsoft.com/office/drawing/2014/main" xmlns="" id="{C2BC1491-3A0D-45C5-8FE2-7F96D70058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73" y="1065700"/>
            <a:ext cx="3658596" cy="517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04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EC006A93-ECBC-41CB-A42A-39AF2C270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1EA2-BA09-48A2-8F40-FAB995E596D3}" type="slidenum">
              <a:rPr lang="nl-NL" smtClean="0"/>
              <a:t>3</a:t>
            </a:fld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8347B675-EC03-4946-B973-9676FB7B92BB}"/>
              </a:ext>
            </a:extLst>
          </p:cNvPr>
          <p:cNvSpPr txBox="1"/>
          <p:nvPr/>
        </p:nvSpPr>
        <p:spPr>
          <a:xfrm>
            <a:off x="807868" y="204187"/>
            <a:ext cx="7601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Stadstafel Zevenbergen -- </a:t>
            </a:r>
            <a:r>
              <a:rPr lang="nl-NL" sz="3200" b="1" i="1" dirty="0"/>
              <a:t>“Communicatie”</a:t>
            </a:r>
            <a:endParaRPr lang="nl-NL" sz="3200" i="1" dirty="0"/>
          </a:p>
        </p:txBody>
      </p:sp>
      <p:pic>
        <p:nvPicPr>
          <p:cNvPr id="5" name="Afbeelding 4" descr="Afbeeldingsresultaten voor email">
            <a:extLst>
              <a:ext uri="{FF2B5EF4-FFF2-40B4-BE49-F238E27FC236}">
                <a16:creationId xmlns:a16="http://schemas.microsoft.com/office/drawing/2014/main" xmlns="" id="{23578A4A-8B19-4574-998D-1C63EB3A5B7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68" y="1190195"/>
            <a:ext cx="2227741" cy="903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Afbeeldingsresultaten voor facebook">
            <a:extLst>
              <a:ext uri="{FF2B5EF4-FFF2-40B4-BE49-F238E27FC236}">
                <a16:creationId xmlns:a16="http://schemas.microsoft.com/office/drawing/2014/main" xmlns="" id="{0DC3B900-147D-41F1-B3DE-FC1F30858EA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68" y="2637720"/>
            <a:ext cx="2552700" cy="79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De bronafbeelding bekijken">
            <a:extLst>
              <a:ext uri="{FF2B5EF4-FFF2-40B4-BE49-F238E27FC236}">
                <a16:creationId xmlns:a16="http://schemas.microsoft.com/office/drawing/2014/main" xmlns="" id="{5F3E2481-6B1B-41D4-9D3B-6AECFC69D6E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01" y="4024084"/>
            <a:ext cx="2552700" cy="110771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B4154889-8FA1-4D2F-86B1-9DDA3B2F7683}"/>
              </a:ext>
            </a:extLst>
          </p:cNvPr>
          <p:cNvSpPr txBox="1"/>
          <p:nvPr/>
        </p:nvSpPr>
        <p:spPr>
          <a:xfrm>
            <a:off x="4190261" y="3106409"/>
            <a:ext cx="46471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solidFill>
                <a:srgbClr val="7030A0"/>
              </a:solidFill>
            </a:endParaRPr>
          </a:p>
          <a:p>
            <a:endParaRPr lang="nl-NL" dirty="0">
              <a:solidFill>
                <a:srgbClr val="7030A0"/>
              </a:solidFill>
            </a:endParaRPr>
          </a:p>
          <a:p>
            <a:endParaRPr lang="nl-NL" dirty="0">
              <a:solidFill>
                <a:srgbClr val="7030A0"/>
              </a:solidFill>
            </a:endParaRPr>
          </a:p>
          <a:p>
            <a:endParaRPr lang="nl-NL" dirty="0">
              <a:solidFill>
                <a:srgbClr val="7030A0"/>
              </a:solidFill>
            </a:endParaRPr>
          </a:p>
          <a:p>
            <a:endParaRPr lang="nl-NL" dirty="0">
              <a:solidFill>
                <a:srgbClr val="7030A0"/>
              </a:solidFill>
            </a:endParaRPr>
          </a:p>
          <a:p>
            <a:r>
              <a:rPr lang="nl-NL" dirty="0">
                <a:solidFill>
                  <a:srgbClr val="7030A0"/>
                </a:solidFill>
              </a:rPr>
              <a:t>WWW.</a:t>
            </a:r>
            <a:r>
              <a:rPr lang="nl-NL" i="1" dirty="0">
                <a:solidFill>
                  <a:srgbClr val="7030A0"/>
                </a:solidFill>
              </a:rPr>
              <a:t>STADSTAFELZEVENBERGEN</a:t>
            </a:r>
            <a:r>
              <a:rPr lang="nl-NL" dirty="0">
                <a:solidFill>
                  <a:srgbClr val="7030A0"/>
                </a:solidFill>
              </a:rPr>
              <a:t>.NL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xmlns="" id="{8C038E04-43BC-46A0-BD76-984A7DA29A67}"/>
              </a:ext>
            </a:extLst>
          </p:cNvPr>
          <p:cNvSpPr txBox="1"/>
          <p:nvPr/>
        </p:nvSpPr>
        <p:spPr>
          <a:xfrm>
            <a:off x="4339115" y="2176226"/>
            <a:ext cx="3776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  <a:p>
            <a:endParaRPr lang="nl-NL" dirty="0"/>
          </a:p>
          <a:p>
            <a:r>
              <a:rPr lang="nl-NL" dirty="0"/>
              <a:t>Is door Erwin aangemaakt en is actief. </a:t>
            </a:r>
          </a:p>
          <a:p>
            <a:r>
              <a:rPr lang="nl-NL" dirty="0"/>
              <a:t>Zoek via,  </a:t>
            </a:r>
            <a:r>
              <a:rPr lang="nl-NL" i="1" dirty="0">
                <a:solidFill>
                  <a:srgbClr val="FF0000"/>
                </a:solidFill>
              </a:rPr>
              <a:t>“Stadstafel Zevenbergen”.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xmlns="" id="{59EA74CC-21A2-48B6-A4B1-A455E413E4DA}"/>
              </a:ext>
            </a:extLst>
          </p:cNvPr>
          <p:cNvSpPr txBox="1"/>
          <p:nvPr/>
        </p:nvSpPr>
        <p:spPr>
          <a:xfrm>
            <a:off x="5282215" y="1589103"/>
            <a:ext cx="43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xmlns="" id="{0CA2D8A0-E3C2-4B63-BF92-5FDE4357CBB2}"/>
              </a:ext>
            </a:extLst>
          </p:cNvPr>
          <p:cNvSpPr txBox="1"/>
          <p:nvPr/>
        </p:nvSpPr>
        <p:spPr>
          <a:xfrm>
            <a:off x="4190261" y="1518082"/>
            <a:ext cx="3978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</a:p>
          <a:p>
            <a:r>
              <a:rPr lang="nl-NL" dirty="0"/>
              <a:t> </a:t>
            </a:r>
            <a:r>
              <a:rPr lang="nl-NL" dirty="0">
                <a:hlinkClick r:id="rId6"/>
              </a:rPr>
              <a:t>info@</a:t>
            </a:r>
            <a:r>
              <a:rPr lang="nl-NL" i="1" dirty="0">
                <a:solidFill>
                  <a:srgbClr val="00B0F0"/>
                </a:solidFill>
                <a:hlinkClick r:id="rId6"/>
              </a:rPr>
              <a:t>stadstafelzevenbergen.nl</a:t>
            </a:r>
            <a:r>
              <a:rPr lang="nl-NL" i="1" dirty="0">
                <a:solidFill>
                  <a:srgbClr val="00B0F0"/>
                </a:solidFill>
              </a:rPr>
              <a:t> </a:t>
            </a:r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3C9C71D5-E911-4780-991F-F5CD8BF6805E}"/>
              </a:ext>
            </a:extLst>
          </p:cNvPr>
          <p:cNvSpPr txBox="1"/>
          <p:nvPr/>
        </p:nvSpPr>
        <p:spPr>
          <a:xfrm>
            <a:off x="4190261" y="5694002"/>
            <a:ext cx="3968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hlinkClick r:id="rId7"/>
              </a:rPr>
              <a:t>gebiedsplannen@moerdijk.nl</a:t>
            </a:r>
            <a:r>
              <a:rPr lang="nl-NL" sz="2400" dirty="0"/>
              <a:t> 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C98EB567-BBB9-4CA2-92CC-22BA390BF5BA}"/>
              </a:ext>
            </a:extLst>
          </p:cNvPr>
          <p:cNvSpPr txBox="1"/>
          <p:nvPr/>
        </p:nvSpPr>
        <p:spPr>
          <a:xfrm>
            <a:off x="985421" y="5726883"/>
            <a:ext cx="2457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www.</a:t>
            </a:r>
            <a:r>
              <a:rPr lang="nl-NL" sz="2400" b="1" dirty="0"/>
              <a:t>moerdijk</a:t>
            </a:r>
            <a:r>
              <a:rPr lang="nl-NL" sz="2400" dirty="0"/>
              <a:t>.nl</a:t>
            </a:r>
          </a:p>
        </p:txBody>
      </p:sp>
    </p:spTree>
    <p:extLst>
      <p:ext uri="{BB962C8B-B14F-4D97-AF65-F5344CB8AC3E}">
        <p14:creationId xmlns:p14="http://schemas.microsoft.com/office/powerpoint/2010/main" val="1779526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4">
            <a:extLst>
              <a:ext uri="{FF2B5EF4-FFF2-40B4-BE49-F238E27FC236}">
                <a16:creationId xmlns:a16="http://schemas.microsoft.com/office/drawing/2014/main" xmlns="" id="{46B9E672-F69D-41C0-AF03-F9F27E5CCE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Stadstafel Zevenbergen</a:t>
            </a:r>
          </a:p>
          <a:p>
            <a:endParaRPr lang="nl-NL" sz="2400" dirty="0"/>
          </a:p>
          <a:p>
            <a:r>
              <a:rPr lang="nl-NL" sz="2400" dirty="0"/>
              <a:t>Kick off Vereniging Stadstafel</a:t>
            </a:r>
          </a:p>
          <a:p>
            <a:r>
              <a:rPr lang="nl-NL" sz="2400" dirty="0"/>
              <a:t>5 februari 2018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EC006A93-ECBC-41CB-A42A-39AF2C270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1EA2-BA09-48A2-8F40-FAB995E596D3}" type="slidenum">
              <a:rPr lang="nl-NL" smtClean="0"/>
              <a:t>4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BB41CF6B-6976-463F-9061-6B94D08EB4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01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EC006A93-ECBC-41CB-A42A-39AF2C270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1EA2-BA09-48A2-8F40-FAB995E596D3}" type="slidenum">
              <a:rPr lang="nl-NL" smtClean="0"/>
              <a:t>5</a:t>
            </a:fld>
            <a:endParaRPr lang="nl-NL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xmlns="" id="{4F792DFE-CCDA-412D-83BA-38EAD42DA601}"/>
              </a:ext>
            </a:extLst>
          </p:cNvPr>
          <p:cNvSpPr/>
          <p:nvPr/>
        </p:nvSpPr>
        <p:spPr>
          <a:xfrm>
            <a:off x="584955" y="177553"/>
            <a:ext cx="7058719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b="1" dirty="0"/>
              <a:t>Opening en kennismaking       </a:t>
            </a:r>
            <a:r>
              <a:rPr lang="nl-NL" dirty="0"/>
              <a:t>                                                    19.30 uur</a:t>
            </a:r>
          </a:p>
          <a:p>
            <a:r>
              <a:rPr lang="nl-NL" dirty="0"/>
              <a:t> </a:t>
            </a:r>
          </a:p>
          <a:p>
            <a:pPr lvl="0"/>
            <a:r>
              <a:rPr lang="nl-NL" b="1" dirty="0"/>
              <a:t>Agenda.</a:t>
            </a:r>
            <a:r>
              <a:rPr lang="nl-NL" dirty="0"/>
              <a:t> </a:t>
            </a:r>
          </a:p>
          <a:p>
            <a:pPr lvl="0"/>
            <a:r>
              <a:rPr lang="nl-NL" dirty="0"/>
              <a:t>Vaststelling.</a:t>
            </a:r>
          </a:p>
          <a:p>
            <a:pPr lvl="0"/>
            <a:r>
              <a:rPr lang="nl-NL" dirty="0"/>
              <a:t>Verslag en evaluatie vorige vergadering 24 sept. 2019</a:t>
            </a:r>
          </a:p>
          <a:p>
            <a:pPr lvl="0"/>
            <a:r>
              <a:rPr lang="nl-NL" dirty="0"/>
              <a:t>Actielijst, status en opvolging.</a:t>
            </a:r>
          </a:p>
          <a:p>
            <a:pPr lvl="0"/>
            <a:r>
              <a:rPr lang="nl-NL" dirty="0"/>
              <a:t>Terugkijken op 2019</a:t>
            </a:r>
          </a:p>
          <a:p>
            <a:pPr lvl="0"/>
            <a:r>
              <a:rPr lang="nl-NL" dirty="0"/>
              <a:t>Financieel verslag. Verantwoording aan leden. </a:t>
            </a:r>
          </a:p>
          <a:p>
            <a:pPr lvl="0"/>
            <a:r>
              <a:rPr lang="nl-NL" dirty="0"/>
              <a:t>Vooruitblik op 2020</a:t>
            </a:r>
          </a:p>
          <a:p>
            <a:r>
              <a:rPr lang="nl-NL" dirty="0"/>
              <a:t>  </a:t>
            </a:r>
          </a:p>
          <a:p>
            <a:pPr lvl="0"/>
            <a:r>
              <a:rPr lang="nl-NL" b="1" dirty="0"/>
              <a:t>Hoofdthema;</a:t>
            </a:r>
            <a:r>
              <a:rPr lang="nl-NL" dirty="0"/>
              <a:t>                                                                                 20.20 uur</a:t>
            </a:r>
          </a:p>
          <a:p>
            <a:r>
              <a:rPr lang="nl-NL" dirty="0"/>
              <a:t> </a:t>
            </a:r>
          </a:p>
          <a:p>
            <a:r>
              <a:rPr lang="nl-NL" b="1" i="1" dirty="0"/>
              <a:t>Waar kan Zevenbergen nog binnen sporten in 2021.!?</a:t>
            </a:r>
            <a:endParaRPr lang="nl-NL" dirty="0"/>
          </a:p>
          <a:p>
            <a:r>
              <a:rPr lang="nl-NL" dirty="0"/>
              <a:t>Gebruik en toekomst van de Bosselaar en sportaccommodaties.  </a:t>
            </a:r>
          </a:p>
          <a:p>
            <a:pPr lvl="0"/>
            <a:r>
              <a:rPr lang="nl-NL" dirty="0"/>
              <a:t>Inleiding en in groepsgesprek brainstormen.</a:t>
            </a:r>
          </a:p>
          <a:p>
            <a:pPr lvl="0"/>
            <a:r>
              <a:rPr lang="nl-NL" dirty="0"/>
              <a:t>Plenaire samenvatting en conclusies. </a:t>
            </a:r>
          </a:p>
          <a:p>
            <a:r>
              <a:rPr lang="nl-NL" dirty="0"/>
              <a:t> </a:t>
            </a:r>
          </a:p>
          <a:p>
            <a:pPr lvl="0"/>
            <a:r>
              <a:rPr lang="nl-NL" b="1" dirty="0"/>
              <a:t>Algemene rondvraag                                                                   </a:t>
            </a:r>
            <a:r>
              <a:rPr lang="nl-NL" dirty="0"/>
              <a:t>21.30 uur</a:t>
            </a:r>
          </a:p>
          <a:p>
            <a:r>
              <a:rPr lang="nl-NL" dirty="0"/>
              <a:t> </a:t>
            </a:r>
          </a:p>
          <a:p>
            <a:pPr lvl="0"/>
            <a:r>
              <a:rPr lang="nl-NL" dirty="0"/>
              <a:t>Wat ter tafel komt. </a:t>
            </a:r>
          </a:p>
          <a:p>
            <a:r>
              <a:rPr lang="nl-NL" dirty="0"/>
              <a:t> </a:t>
            </a:r>
          </a:p>
          <a:p>
            <a:pPr lvl="0"/>
            <a:r>
              <a:rPr lang="nl-NL" b="1" dirty="0"/>
              <a:t>Afsluiting.</a:t>
            </a:r>
            <a:r>
              <a:rPr lang="nl-NL" dirty="0"/>
              <a:t>  </a:t>
            </a:r>
            <a:r>
              <a:rPr lang="nl-NL" i="1" dirty="0"/>
              <a:t>Netwerkmoment met hapje en drankje.</a:t>
            </a:r>
            <a:endParaRPr lang="nl-NL" dirty="0"/>
          </a:p>
          <a:p>
            <a:endParaRPr lang="nl-NL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FA98749E-6948-4931-9EC3-E2889481B6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7"/>
          <a:stretch/>
        </p:blipFill>
        <p:spPr>
          <a:xfrm>
            <a:off x="5372324" y="1607830"/>
            <a:ext cx="1769463" cy="956233"/>
          </a:xfrm>
          <a:prstGeom prst="rect">
            <a:avLst/>
          </a:prstGeom>
        </p:spPr>
      </p:pic>
      <p:pic>
        <p:nvPicPr>
          <p:cNvPr id="8" name="Afbeelding 7" descr="De bronafbeelding bekijken">
            <a:extLst>
              <a:ext uri="{FF2B5EF4-FFF2-40B4-BE49-F238E27FC236}">
                <a16:creationId xmlns:a16="http://schemas.microsoft.com/office/drawing/2014/main" xmlns="" id="{E5E0E32D-F817-4868-B6B5-F1BE0FFF1C6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799" y="5250170"/>
            <a:ext cx="1303020" cy="895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8269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EC006A93-ECBC-41CB-A42A-39AF2C270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1EA2-BA09-48A2-8F40-FAB995E596D3}" type="slidenum">
              <a:rPr lang="nl-NL" smtClean="0"/>
              <a:t>6</a:t>
            </a:fld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792B9C43-49DA-44FC-8212-A09CFFF55B40}"/>
              </a:ext>
            </a:extLst>
          </p:cNvPr>
          <p:cNvSpPr txBox="1"/>
          <p:nvPr/>
        </p:nvSpPr>
        <p:spPr>
          <a:xfrm>
            <a:off x="1617128" y="1855900"/>
            <a:ext cx="5825972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350" dirty="0"/>
          </a:p>
          <a:p>
            <a:endParaRPr lang="nl-NL" sz="4400" b="1" i="1" dirty="0"/>
          </a:p>
          <a:p>
            <a:endParaRPr lang="nl-NL" sz="1350" dirty="0"/>
          </a:p>
        </p:txBody>
      </p:sp>
      <p:pic>
        <p:nvPicPr>
          <p:cNvPr id="13" name="Afbeelding 12" descr="Afbeelding met object&#10;&#10;Automatisch gegenereerde beschrijving">
            <a:extLst>
              <a:ext uri="{FF2B5EF4-FFF2-40B4-BE49-F238E27FC236}">
                <a16:creationId xmlns:a16="http://schemas.microsoft.com/office/drawing/2014/main" xmlns="" id="{0C5C8643-173E-4D0D-ABE1-4A397431CDB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658" y="5335479"/>
            <a:ext cx="885825" cy="848327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xmlns="" id="{0D9230BD-ADDF-4ACA-9F2F-FE3472D5A016}"/>
              </a:ext>
            </a:extLst>
          </p:cNvPr>
          <p:cNvSpPr/>
          <p:nvPr/>
        </p:nvSpPr>
        <p:spPr>
          <a:xfrm>
            <a:off x="346229" y="310718"/>
            <a:ext cx="832725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i="1" dirty="0">
                <a:solidFill>
                  <a:srgbClr val="7030A0"/>
                </a:solidFill>
                <a:latin typeface="Arial" panose="020B0604020202020204" pitchFamily="34" charset="0"/>
              </a:rPr>
              <a:t>Actiepunten uit laatste verslag. </a:t>
            </a:r>
          </a:p>
          <a:p>
            <a:endParaRPr lang="nl-NL" b="1" i="1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endParaRPr lang="nl-NL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nl-NL" dirty="0" err="1"/>
              <a:t>Nr</a:t>
            </a:r>
            <a:r>
              <a:rPr lang="nl-NL" dirty="0"/>
              <a:t> 	Actiepunt 	Wie 	</a:t>
            </a:r>
          </a:p>
          <a:p>
            <a:r>
              <a:rPr lang="nl-NL" dirty="0"/>
              <a:t>20190416-01 	Aanmelden ambassadeurs WBO 	                                   Allen </a:t>
            </a:r>
          </a:p>
          <a:p>
            <a:r>
              <a:rPr lang="nl-NL" dirty="0"/>
              <a:t>	</a:t>
            </a:r>
          </a:p>
          <a:p>
            <a:r>
              <a:rPr lang="nl-NL" dirty="0"/>
              <a:t>20190416-02 	Aanmelden nieuwe bestuursleden 	                           Allen 	</a:t>
            </a:r>
          </a:p>
          <a:p>
            <a:endParaRPr lang="nl-NL" dirty="0"/>
          </a:p>
          <a:p>
            <a:r>
              <a:rPr lang="nl-NL" dirty="0"/>
              <a:t>20190618-04 	Nadere verkeerskundige check speelplek bij Neerhofschool 	</a:t>
            </a:r>
          </a:p>
          <a:p>
            <a:r>
              <a:rPr lang="nl-NL" dirty="0"/>
              <a:t> 	</a:t>
            </a:r>
          </a:p>
          <a:p>
            <a:r>
              <a:rPr lang="nl-NL" dirty="0"/>
              <a:t>20190618-07 	Actualisatie gebiedsplan 	                                            Gemeente </a:t>
            </a:r>
          </a:p>
          <a:p>
            <a:r>
              <a:rPr lang="nl-NL" dirty="0"/>
              <a:t>	</a:t>
            </a:r>
          </a:p>
          <a:p>
            <a:r>
              <a:rPr lang="nl-NL" dirty="0"/>
              <a:t>20190924-01 	Aanmelden voor werkgroep zwembad/sporthal        	Allen </a:t>
            </a:r>
          </a:p>
          <a:p>
            <a:r>
              <a:rPr lang="nl-NL" dirty="0"/>
              <a:t>	</a:t>
            </a:r>
          </a:p>
          <a:p>
            <a:r>
              <a:rPr lang="nl-NL" dirty="0"/>
              <a:t>20190924-02 	Aanmelden voor buurtpreventie                               	Allen 	</a:t>
            </a:r>
          </a:p>
          <a:p>
            <a:endParaRPr lang="nl-NL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nl-NL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nl-NL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nl-NL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nl-NL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nl-NL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nl-NL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nl-NL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038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674703"/>
          </a:xfrm>
        </p:spPr>
        <p:txBody>
          <a:bodyPr>
            <a:normAutofit/>
          </a:bodyPr>
          <a:lstStyle/>
          <a:p>
            <a:pPr algn="ctr"/>
            <a:r>
              <a:rPr lang="nl-NL" sz="4000" dirty="0"/>
              <a:t>Jaaroverzicht 2019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417250" y="736847"/>
            <a:ext cx="8407154" cy="5716342"/>
          </a:xfrm>
        </p:spPr>
        <p:txBody>
          <a:bodyPr>
            <a:normAutofit fontScale="85000" lnSpcReduction="20000"/>
          </a:bodyPr>
          <a:lstStyle/>
          <a:p>
            <a:r>
              <a:rPr lang="nl-NL" sz="2100" b="1" i="1" dirty="0">
                <a:latin typeface="+mj-lt"/>
              </a:rPr>
              <a:t>Op 17 december 2018  is de vereniging ingeschreven bij de notaris.</a:t>
            </a:r>
          </a:p>
          <a:p>
            <a:r>
              <a:rPr lang="nl-NL" sz="2100" b="1" dirty="0">
                <a:latin typeface="+mj-lt"/>
              </a:rPr>
              <a:t>Dagelijks bestuur :            David de Jonge – voorzitter</a:t>
            </a:r>
          </a:p>
          <a:p>
            <a:pPr marL="0" indent="0">
              <a:buNone/>
            </a:pPr>
            <a:r>
              <a:rPr lang="nl-NL" sz="2100" b="1" dirty="0">
                <a:latin typeface="+mj-lt"/>
              </a:rPr>
              <a:t>                                              Kees van Dorst – secretaris,               </a:t>
            </a:r>
            <a:r>
              <a:rPr lang="nl-NL" sz="2100" b="1" i="1" dirty="0">
                <a:latin typeface="+mj-lt"/>
              </a:rPr>
              <a:t>( Reeds gestopt )</a:t>
            </a:r>
          </a:p>
          <a:p>
            <a:pPr marL="0" indent="0">
              <a:buNone/>
            </a:pPr>
            <a:r>
              <a:rPr lang="nl-NL" sz="2100" b="1" dirty="0">
                <a:latin typeface="+mj-lt"/>
              </a:rPr>
              <a:t>                                              Peter Krielen    – penningmeester,    </a:t>
            </a:r>
            <a:r>
              <a:rPr lang="nl-NL" sz="2100" b="1" i="1" dirty="0">
                <a:latin typeface="+mj-lt"/>
              </a:rPr>
              <a:t>( Nu aftredend )</a:t>
            </a:r>
          </a:p>
          <a:p>
            <a:pPr marL="0" indent="0">
              <a:buNone/>
            </a:pPr>
            <a:r>
              <a:rPr lang="nl-NL" sz="2100" b="1" dirty="0">
                <a:latin typeface="+mj-lt"/>
              </a:rPr>
              <a:t>                                              </a:t>
            </a:r>
            <a:r>
              <a:rPr lang="nl-NL" sz="2100" b="1" i="1" dirty="0">
                <a:latin typeface="+mj-lt"/>
              </a:rPr>
              <a:t>Erwin van Waterschoot -  Communicatie</a:t>
            </a:r>
          </a:p>
          <a:p>
            <a:pPr marL="0" indent="0">
              <a:buNone/>
            </a:pPr>
            <a:r>
              <a:rPr lang="nl-NL" sz="2100" b="1" dirty="0">
                <a:latin typeface="+mj-lt"/>
              </a:rPr>
              <a:t>De vereniging vergaderde in totaal 4 keer: </a:t>
            </a:r>
          </a:p>
          <a:p>
            <a:pPr marL="0" indent="0">
              <a:buNone/>
            </a:pPr>
            <a:r>
              <a:rPr lang="nl-NL" sz="2100" b="1" dirty="0">
                <a:solidFill>
                  <a:srgbClr val="00B050"/>
                </a:solidFill>
                <a:latin typeface="+mj-lt"/>
              </a:rPr>
              <a:t>5 februari  </a:t>
            </a:r>
            <a:r>
              <a:rPr lang="nl-NL" sz="2100" b="1" dirty="0">
                <a:solidFill>
                  <a:schemeClr val="tx1"/>
                </a:solidFill>
                <a:latin typeface="+mj-lt"/>
              </a:rPr>
              <a:t>Wo</a:t>
            </a:r>
            <a:r>
              <a:rPr lang="nl-NL" sz="2100" b="1" dirty="0">
                <a:latin typeface="+mj-lt"/>
              </a:rPr>
              <a:t>onkwartier :  Kick-off</a:t>
            </a:r>
          </a:p>
          <a:p>
            <a:pPr marL="0" indent="0">
              <a:buNone/>
            </a:pPr>
            <a:r>
              <a:rPr lang="nl-NL" sz="2100" b="1" dirty="0">
                <a:solidFill>
                  <a:srgbClr val="FF0000"/>
                </a:solidFill>
                <a:latin typeface="+mj-lt"/>
              </a:rPr>
              <a:t>16 april     </a:t>
            </a:r>
            <a:r>
              <a:rPr lang="nl-NL" sz="2100" b="1" dirty="0">
                <a:latin typeface="+mj-lt"/>
              </a:rPr>
              <a:t> De Kristal          :  Passend wonen en Bouwen.          </a:t>
            </a:r>
          </a:p>
          <a:p>
            <a:pPr marL="0" indent="0">
              <a:buNone/>
            </a:pPr>
            <a:r>
              <a:rPr lang="nl-NL" sz="2100" b="1" dirty="0">
                <a:latin typeface="+mj-lt"/>
              </a:rPr>
              <a:t>                                                  Centrumontwikkeling door </a:t>
            </a:r>
            <a:r>
              <a:rPr lang="nl-NL" sz="2100" b="1" dirty="0" err="1">
                <a:latin typeface="+mj-lt"/>
              </a:rPr>
              <a:t>Strukton</a:t>
            </a:r>
            <a:r>
              <a:rPr lang="nl-NL" sz="2100" b="1" dirty="0"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nl-NL" sz="2100" b="1" dirty="0">
                <a:solidFill>
                  <a:srgbClr val="0070C0"/>
                </a:solidFill>
                <a:latin typeface="+mj-lt"/>
              </a:rPr>
              <a:t>18 juni      </a:t>
            </a:r>
            <a:r>
              <a:rPr lang="nl-NL" sz="2100" b="1" dirty="0">
                <a:latin typeface="+mj-lt"/>
              </a:rPr>
              <a:t> Het Trefpunt     :  Speelruimtes.  </a:t>
            </a:r>
          </a:p>
          <a:p>
            <a:pPr marL="0" indent="0">
              <a:buNone/>
            </a:pPr>
            <a:r>
              <a:rPr lang="nl-NL" sz="2100" b="1" dirty="0">
                <a:latin typeface="+mj-lt"/>
              </a:rPr>
              <a:t>                                                  Toekomst Sporthal(</a:t>
            </a:r>
            <a:r>
              <a:rPr lang="nl-NL" sz="2100" b="1" dirty="0" err="1">
                <a:latin typeface="+mj-lt"/>
              </a:rPr>
              <a:t>len</a:t>
            </a:r>
            <a:r>
              <a:rPr lang="nl-NL" sz="2100" b="1" dirty="0">
                <a:latin typeface="+mj-lt"/>
              </a:rPr>
              <a:t>) Zevenbergen</a:t>
            </a:r>
          </a:p>
          <a:p>
            <a:pPr marL="0" indent="0">
              <a:buNone/>
            </a:pPr>
            <a:r>
              <a:rPr lang="nl-NL" sz="2100" b="1" dirty="0">
                <a:solidFill>
                  <a:srgbClr val="00B050"/>
                </a:solidFill>
                <a:latin typeface="+mj-lt"/>
              </a:rPr>
              <a:t>24 sept     </a:t>
            </a:r>
            <a:r>
              <a:rPr lang="nl-NL" sz="2100" b="1" dirty="0">
                <a:latin typeface="+mj-lt"/>
              </a:rPr>
              <a:t> Het Trefpunt     :  Buurtpreventie.  </a:t>
            </a:r>
          </a:p>
          <a:p>
            <a:pPr marL="0" indent="0">
              <a:buNone/>
            </a:pPr>
            <a:r>
              <a:rPr lang="nl-NL" sz="2100" b="1" dirty="0">
                <a:latin typeface="+mj-lt"/>
              </a:rPr>
              <a:t>                                                  Toekomst Zwembad(den) Zevenbergen</a:t>
            </a:r>
            <a:r>
              <a:rPr lang="nl-NL" sz="2000" dirty="0"/>
              <a:t>      </a:t>
            </a:r>
          </a:p>
          <a:p>
            <a:r>
              <a:rPr lang="nl-NL" dirty="0"/>
              <a:t>Diverse interviews in kranten en huis aan huisblad.       Terugkoppelingen naar gemeentebestuur via coördinator.     Verslagen en actielijsten naar alle stadstafelaars.  </a:t>
            </a:r>
          </a:p>
          <a:p>
            <a:pPr marL="0" indent="0">
              <a:buNone/>
            </a:pPr>
            <a:r>
              <a:rPr lang="nl-NL" sz="2000" dirty="0"/>
              <a:t>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77227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EC006A93-ECBC-41CB-A42A-39AF2C270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1EA2-BA09-48A2-8F40-FAB995E596D3}" type="slidenum">
              <a:rPr lang="nl-NL" smtClean="0"/>
              <a:t>8</a:t>
            </a:fld>
            <a:endParaRPr lang="nl-NL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xmlns="" id="{870C5CD5-375A-4744-A127-F36A76241C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448422"/>
              </p:ext>
            </p:extLst>
          </p:nvPr>
        </p:nvGraphicFramePr>
        <p:xfrm>
          <a:off x="-526472" y="-548704"/>
          <a:ext cx="11499273" cy="7955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Acrobat Document" r:id="rId4" imgW="6415928" imgH="4533553" progId="AcroExch.Document.DC">
                  <p:embed/>
                </p:oleObj>
              </mc:Choice>
              <mc:Fallback>
                <p:oleObj name="Acrobat Document" r:id="rId4" imgW="6415928" imgH="453355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526472" y="-548704"/>
                        <a:ext cx="11499273" cy="7955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8702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EC006A93-ECBC-41CB-A42A-39AF2C270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1EA2-BA09-48A2-8F40-FAB995E596D3}" type="slidenum">
              <a:rPr lang="nl-NL" smtClean="0"/>
              <a:t>9</a:t>
            </a:fld>
            <a:endParaRPr lang="nl-NL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xmlns="" id="{4F792DFE-CCDA-412D-83BA-38EAD42DA601}"/>
              </a:ext>
            </a:extLst>
          </p:cNvPr>
          <p:cNvSpPr/>
          <p:nvPr/>
        </p:nvSpPr>
        <p:spPr>
          <a:xfrm>
            <a:off x="584955" y="177553"/>
            <a:ext cx="7058719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b="1" dirty="0"/>
              <a:t>Opening en kennismaking       </a:t>
            </a:r>
            <a:r>
              <a:rPr lang="nl-NL" dirty="0"/>
              <a:t>                                                    19.30 uur</a:t>
            </a:r>
          </a:p>
          <a:p>
            <a:r>
              <a:rPr lang="nl-NL" dirty="0"/>
              <a:t> </a:t>
            </a:r>
          </a:p>
          <a:p>
            <a:pPr lvl="0"/>
            <a:r>
              <a:rPr lang="nl-NL" b="1" dirty="0"/>
              <a:t>Agenda.</a:t>
            </a:r>
            <a:r>
              <a:rPr lang="nl-NL" dirty="0"/>
              <a:t> </a:t>
            </a:r>
          </a:p>
          <a:p>
            <a:pPr lvl="0"/>
            <a:r>
              <a:rPr lang="nl-NL" dirty="0"/>
              <a:t>Vaststelling.</a:t>
            </a:r>
          </a:p>
          <a:p>
            <a:pPr lvl="0"/>
            <a:r>
              <a:rPr lang="nl-NL" dirty="0"/>
              <a:t>Verslag en evaluatie vorige vergadering 24 sept. 2019</a:t>
            </a:r>
          </a:p>
          <a:p>
            <a:pPr lvl="0"/>
            <a:r>
              <a:rPr lang="nl-NL" dirty="0"/>
              <a:t>Actielijst, status en opvolging.</a:t>
            </a:r>
          </a:p>
          <a:p>
            <a:pPr lvl="0"/>
            <a:r>
              <a:rPr lang="nl-NL" dirty="0"/>
              <a:t>Terugkijken op 2019</a:t>
            </a:r>
          </a:p>
          <a:p>
            <a:pPr lvl="0"/>
            <a:r>
              <a:rPr lang="nl-NL" dirty="0"/>
              <a:t>Financieel verslag. Verantwoording aan leden. </a:t>
            </a:r>
          </a:p>
          <a:p>
            <a:pPr lvl="0"/>
            <a:r>
              <a:rPr lang="nl-NL" dirty="0"/>
              <a:t>Vooruitblik op 2020</a:t>
            </a:r>
          </a:p>
          <a:p>
            <a:r>
              <a:rPr lang="nl-NL" dirty="0"/>
              <a:t>  </a:t>
            </a:r>
          </a:p>
          <a:p>
            <a:pPr lvl="0"/>
            <a:r>
              <a:rPr lang="nl-NL" b="1" dirty="0"/>
              <a:t>Hoofdthema;</a:t>
            </a:r>
            <a:r>
              <a:rPr lang="nl-NL" dirty="0"/>
              <a:t>                                                                                 20.20 uur</a:t>
            </a:r>
          </a:p>
          <a:p>
            <a:r>
              <a:rPr lang="nl-NL" dirty="0"/>
              <a:t> </a:t>
            </a:r>
          </a:p>
          <a:p>
            <a:r>
              <a:rPr lang="nl-NL" b="1" i="1" dirty="0"/>
              <a:t>Waar kan Zevenbergen nog binnen sporten in 2021.!?</a:t>
            </a:r>
            <a:endParaRPr lang="nl-NL" dirty="0"/>
          </a:p>
          <a:p>
            <a:r>
              <a:rPr lang="nl-NL" dirty="0"/>
              <a:t>Gebruik en toekomst van de Bosselaar en sportaccommodaties.  </a:t>
            </a:r>
          </a:p>
          <a:p>
            <a:pPr lvl="0"/>
            <a:r>
              <a:rPr lang="nl-NL" dirty="0"/>
              <a:t>Inleiding en in groepsgesprek brainstormen.</a:t>
            </a:r>
          </a:p>
          <a:p>
            <a:pPr lvl="0"/>
            <a:r>
              <a:rPr lang="nl-NL" dirty="0"/>
              <a:t>Plenaire samenvatting en conclusies. </a:t>
            </a:r>
          </a:p>
          <a:p>
            <a:r>
              <a:rPr lang="nl-NL" dirty="0"/>
              <a:t> </a:t>
            </a:r>
          </a:p>
          <a:p>
            <a:pPr lvl="0"/>
            <a:r>
              <a:rPr lang="nl-NL" b="1" dirty="0"/>
              <a:t>Algemene rondvraag                                                                   </a:t>
            </a:r>
            <a:r>
              <a:rPr lang="nl-NL" dirty="0"/>
              <a:t>21.30 uur</a:t>
            </a:r>
          </a:p>
          <a:p>
            <a:r>
              <a:rPr lang="nl-NL" dirty="0"/>
              <a:t> </a:t>
            </a:r>
          </a:p>
          <a:p>
            <a:pPr lvl="0"/>
            <a:r>
              <a:rPr lang="nl-NL" dirty="0"/>
              <a:t>Wat ter tafel komt. </a:t>
            </a:r>
          </a:p>
          <a:p>
            <a:r>
              <a:rPr lang="nl-NL" dirty="0"/>
              <a:t> </a:t>
            </a:r>
          </a:p>
          <a:p>
            <a:pPr lvl="0"/>
            <a:r>
              <a:rPr lang="nl-NL" b="1" dirty="0"/>
              <a:t>Afsluiting.</a:t>
            </a:r>
            <a:r>
              <a:rPr lang="nl-NL" dirty="0"/>
              <a:t>  </a:t>
            </a:r>
            <a:r>
              <a:rPr lang="nl-NL" i="1" dirty="0"/>
              <a:t>Netwerkmoment met hapje en drankje.</a:t>
            </a:r>
            <a:endParaRPr lang="nl-NL" dirty="0"/>
          </a:p>
          <a:p>
            <a:endParaRPr lang="nl-NL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FA98749E-6948-4931-9EC3-E2889481B6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7"/>
          <a:stretch/>
        </p:blipFill>
        <p:spPr>
          <a:xfrm>
            <a:off x="5372324" y="1607830"/>
            <a:ext cx="1769463" cy="956233"/>
          </a:xfrm>
          <a:prstGeom prst="rect">
            <a:avLst/>
          </a:prstGeom>
        </p:spPr>
      </p:pic>
      <p:pic>
        <p:nvPicPr>
          <p:cNvPr id="8" name="Afbeelding 7" descr="De bronafbeelding bekijken">
            <a:extLst>
              <a:ext uri="{FF2B5EF4-FFF2-40B4-BE49-F238E27FC236}">
                <a16:creationId xmlns:a16="http://schemas.microsoft.com/office/drawing/2014/main" xmlns="" id="{E5E0E32D-F817-4868-B6B5-F1BE0FFF1C6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799" y="5250170"/>
            <a:ext cx="1303020" cy="895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0164469"/>
      </p:ext>
    </p:extLst>
  </p:cSld>
  <p:clrMapOvr>
    <a:masterClrMapping/>
  </p:clrMapOvr>
</p:sld>
</file>

<file path=ppt/theme/theme1.xml><?xml version="1.0" encoding="utf-8"?>
<a:theme xmlns:a="http://schemas.openxmlformats.org/drawingml/2006/main" name="Terugblik">
  <a:themeElements>
    <a:clrScheme name="Terugbli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1084</TotalTime>
  <Words>579</Words>
  <Application>Microsoft Office PowerPoint</Application>
  <PresentationFormat>Diavoorstelling (4:3)</PresentationFormat>
  <Paragraphs>203</Paragraphs>
  <Slides>18</Slides>
  <Notes>10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0" baseType="lpstr">
      <vt:lpstr>Terugblik</vt:lpstr>
      <vt:lpstr>Acrobat Document</vt:lpstr>
      <vt:lpstr>PowerPoint-presentatie</vt:lpstr>
      <vt:lpstr>Stadstafel Zevenbergen </vt:lpstr>
      <vt:lpstr>PowerPoint-presentatie</vt:lpstr>
      <vt:lpstr>Stadstafel Zevenbergen  Kick off Vereniging Stadstafel 5 februari 2018</vt:lpstr>
      <vt:lpstr>PowerPoint-presentatie</vt:lpstr>
      <vt:lpstr>PowerPoint-presentatie</vt:lpstr>
      <vt:lpstr>Jaaroverzicht 2019</vt:lpstr>
      <vt:lpstr>PowerPoint-presentatie</vt:lpstr>
      <vt:lpstr>PowerPoint-presentatie</vt:lpstr>
      <vt:lpstr>   Zwemaccommodatie de Bosselaar. </vt:lpstr>
      <vt:lpstr>   Zwemaccommodatie de Bosselaar.  Onderwerpen / vragen waar de onderzoeker de mening van inwoners over wil horen.</vt:lpstr>
      <vt:lpstr>PowerPoint-presentatie</vt:lpstr>
      <vt:lpstr>   Sportaccommondaties 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Schijndel S. van (Sander)</dc:creator>
  <cp:lastModifiedBy>Heel van, Nadine</cp:lastModifiedBy>
  <cp:revision>242</cp:revision>
  <cp:lastPrinted>2019-06-18T08:33:10Z</cp:lastPrinted>
  <dcterms:created xsi:type="dcterms:W3CDTF">2016-01-26T15:10:07Z</dcterms:created>
  <dcterms:modified xsi:type="dcterms:W3CDTF">2020-02-12T09:51:48Z</dcterms:modified>
</cp:coreProperties>
</file>