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2" r:id="rId4"/>
    <p:sldId id="261" r:id="rId5"/>
    <p:sldId id="257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3" autoAdjust="0"/>
    <p:restoredTop sz="94660"/>
  </p:normalViewPr>
  <p:slideViewPr>
    <p:cSldViewPr snapToGrid="0">
      <p:cViewPr varScale="1">
        <p:scale>
          <a:sx n="75" d="100"/>
          <a:sy n="75" d="100"/>
        </p:scale>
        <p:origin x="3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21EE86-63F7-474F-A6D9-253E3E0EB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22EED61-87CB-4714-A0F1-14D00527CA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51A8CAC-518B-4083-B164-65F4DF3B3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577F-B8A6-4CAF-B226-009E45E313FF}" type="datetimeFigureOut">
              <a:rPr lang="nl-NL" smtClean="0"/>
              <a:t>5-7-2021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5B355C4-89C5-4F11-83CE-3B24F6B4F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6869FC1-EC06-4433-80B1-452A81190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DEE0-A045-462D-81DD-7F7CF9E7F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157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CE2023-4A6B-48BC-A5A1-53DE7C20E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C164374-6D15-419F-8AA0-5EE8B3139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48D9D7A-FF35-4F63-ACEE-1200ABB3D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577F-B8A6-4CAF-B226-009E45E313FF}" type="datetimeFigureOut">
              <a:rPr lang="nl-NL" smtClean="0"/>
              <a:t>5-7-2021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36E519-891B-4078-986D-6A85340B5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B950D03-539D-466B-B903-505D905E7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DEE0-A045-462D-81DD-7F7CF9E7F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3758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607345C-7BA7-44BD-BD69-3089EC804F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9A2F50F-8578-4FC3-A04C-FB49DFB55C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9EE16B1-B04E-4943-B46B-1FF82BC63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577F-B8A6-4CAF-B226-009E45E313FF}" type="datetimeFigureOut">
              <a:rPr lang="nl-NL" smtClean="0"/>
              <a:t>5-7-2021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CEAA14-D7E7-4264-9218-239C95412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43DCFF-BB49-479B-891F-33ACB578A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DEE0-A045-462D-81DD-7F7CF9E7F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0005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3B8355-E993-45E8-9098-5E575FFB3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C4A577-F613-4297-A36B-33B2494B5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D9FD02B-0B90-4652-BC79-2EA2628DC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577F-B8A6-4CAF-B226-009E45E313FF}" type="datetimeFigureOut">
              <a:rPr lang="nl-NL" smtClean="0"/>
              <a:t>5-7-2021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B9D4B9F-E777-4ACC-8C88-2DB1A88F8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199B4C-5608-4A01-81FD-583AABA2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DEE0-A045-462D-81DD-7F7CF9E7F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0126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658D2-6793-4B99-9BE2-FB1D53D17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23AC189-C062-4F16-A643-4B2F0C1D3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737B3A3-123D-4D04-8176-BC129FEB4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577F-B8A6-4CAF-B226-009E45E313FF}" type="datetimeFigureOut">
              <a:rPr lang="nl-NL" smtClean="0"/>
              <a:t>5-7-2021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231F2F7-C123-4428-B3F0-744C54360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3C6A8B-8266-4FAA-AD0D-2173A20F9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DEE0-A045-462D-81DD-7F7CF9E7F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8957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A99023-7066-4A08-BCF6-AF19094D8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595068-60C3-41FE-A3FC-FFC2AB4A79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BE448ED-7588-493A-AEC5-0A54BCA90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382174B-962E-47D6-B412-E20100F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577F-B8A6-4CAF-B226-009E45E313FF}" type="datetimeFigureOut">
              <a:rPr lang="nl-NL" smtClean="0"/>
              <a:t>5-7-2021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45B5848-03C9-4245-87C4-56F98B4F6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AAFFC25-9992-46D3-AE7F-1E04E69D1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DEE0-A045-462D-81DD-7F7CF9E7F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1396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9BD136-F088-4E2A-89F8-DE97AC4BA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6371BCC-4607-4EA2-96B9-6D163E390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C8A1140-3EC2-4A0C-8A8F-9CA691916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A062DD9-B046-4C34-9A0A-96A0D9E6B7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096ABB1-EFAB-4999-A4CF-E9512FEBD4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84DF7A0-3FF6-4E28-AB32-BFE47AF58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577F-B8A6-4CAF-B226-009E45E313FF}" type="datetimeFigureOut">
              <a:rPr lang="nl-NL" smtClean="0"/>
              <a:t>5-7-2021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D762C09-8957-4CC7-8A6D-3669F4954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4C6FDE8-D47F-47C0-9FBD-FDDF0A4B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DEE0-A045-462D-81DD-7F7CF9E7F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6137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4B323A-21AA-4DC1-9997-22FA4C1FD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E8BD473-6D8C-4DCE-980B-A86CBD93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577F-B8A6-4CAF-B226-009E45E313FF}" type="datetimeFigureOut">
              <a:rPr lang="nl-NL" smtClean="0"/>
              <a:t>5-7-2021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47148A2-457F-49A4-A057-1E5BFFC1B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568DBC-7C86-4958-A64A-4A3B96ED1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DEE0-A045-462D-81DD-7F7CF9E7F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0756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E2D70A0-5E54-4BC0-939F-AF268F379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577F-B8A6-4CAF-B226-009E45E313FF}" type="datetimeFigureOut">
              <a:rPr lang="nl-NL" smtClean="0"/>
              <a:t>5-7-2021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39C1FD2-E0D1-4651-9E59-924C7E989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0A915B1-15CA-4932-B617-558A8E593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DEE0-A045-462D-81DD-7F7CF9E7F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0273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E7E4ED-2BEA-47B2-B4AF-6489DB7F6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6092CC-C910-4DFE-AC5B-826B365DA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A302D9C-F4EC-4E44-AF56-431DFEEF5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1E4AF04-A90A-4F72-87E1-1D8B128BA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577F-B8A6-4CAF-B226-009E45E313FF}" type="datetimeFigureOut">
              <a:rPr lang="nl-NL" smtClean="0"/>
              <a:t>5-7-2021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C6B3C6D-BC4B-4476-A158-AF351C18B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A4DF2C2-D55D-433F-A2F9-8F3581015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DEE0-A045-462D-81DD-7F7CF9E7F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8996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F1FCC5-C538-4C67-82F1-BB8702A8F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75B9A81-0A3E-460D-B0B3-60AD9AEF4E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8B98A4D-3256-4472-A766-A6A01B7E56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7C46FE1-1D01-46BC-9FE6-3B810893A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577F-B8A6-4CAF-B226-009E45E313FF}" type="datetimeFigureOut">
              <a:rPr lang="nl-NL" smtClean="0"/>
              <a:t>5-7-2021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C042FCA-E047-4FE6-AA36-28613DA8A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DC46110-FF8E-4191-BD26-097F9AC07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DEE0-A045-462D-81DD-7F7CF9E7F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7950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B097507-6D89-45E3-8829-F74785CFA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447F148-E300-4D92-8364-3BD3591D8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C0C951-1136-4BB6-894D-B5C424DF17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5577F-B8A6-4CAF-B226-009E45E313FF}" type="datetimeFigureOut">
              <a:rPr lang="nl-NL" smtClean="0"/>
              <a:t>5-7-2021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38418E1-CCAC-431A-B3CC-0843FE15B8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DDC4870-07B4-4B9E-89FB-04DFC36A7E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ADEE0-A045-462D-81DD-7F7CF9E7F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574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D0626-71E4-4E3D-8F82-FD584754CF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B2FCEB-3AC3-4557-9DD5-FF857E4F8E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43B63AE-0CA7-4BBC-98B6-66D8B750A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9" r="10834" b="11856"/>
          <a:stretch/>
        </p:blipFill>
        <p:spPr bwMode="auto">
          <a:xfrm>
            <a:off x="0" y="-22578"/>
            <a:ext cx="12207969" cy="685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0275431-93AB-496D-969F-6483570283EF}"/>
              </a:ext>
            </a:extLst>
          </p:cNvPr>
          <p:cNvSpPr txBox="1"/>
          <p:nvPr/>
        </p:nvSpPr>
        <p:spPr>
          <a:xfrm>
            <a:off x="443428" y="210037"/>
            <a:ext cx="885139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b="1" dirty="0" err="1"/>
              <a:t>Waterfr</a:t>
            </a:r>
            <a:r>
              <a:rPr lang="nl-NL" sz="6000" b="1" dirty="0"/>
              <a:t>   </a:t>
            </a:r>
            <a:r>
              <a:rPr lang="nl-NL" sz="6000" b="1" dirty="0" err="1"/>
              <a:t>nt</a:t>
            </a:r>
            <a:r>
              <a:rPr lang="nl-NL" sz="6000" b="1" dirty="0"/>
              <a:t> Moerdijk</a:t>
            </a:r>
            <a:endParaRPr lang="nl-NL" sz="4000" b="1" dirty="0"/>
          </a:p>
          <a:p>
            <a:endParaRPr lang="nl-NL" sz="4000" b="1" dirty="0"/>
          </a:p>
          <a:p>
            <a:endParaRPr lang="nl-NL" sz="7000" b="1" dirty="0"/>
          </a:p>
          <a:p>
            <a:r>
              <a:rPr lang="nl-NL" sz="4000" b="1" dirty="0"/>
              <a:t>Woningbouwontwikkeling</a:t>
            </a:r>
          </a:p>
          <a:p>
            <a:r>
              <a:rPr lang="nl-NL" sz="3000" dirty="0"/>
              <a:t>Stand van zaken</a:t>
            </a:r>
          </a:p>
          <a:p>
            <a:r>
              <a:rPr lang="nl-NL" sz="3000" dirty="0"/>
              <a:t>24-06-2021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0DD11CF-09FE-40EA-A572-BCFA2372F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909" y="547172"/>
            <a:ext cx="480003" cy="480003"/>
          </a:xfrm>
          <a:prstGeom prst="rect">
            <a:avLst/>
          </a:prstGeom>
        </p:spPr>
      </p:pic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CB2787C9-65B8-4E9A-A785-45CBADF0E37B}"/>
              </a:ext>
            </a:extLst>
          </p:cNvPr>
          <p:cNvSpPr/>
          <p:nvPr/>
        </p:nvSpPr>
        <p:spPr>
          <a:xfrm>
            <a:off x="2676088" y="4286774"/>
            <a:ext cx="7399090" cy="1661020"/>
          </a:xfrm>
          <a:custGeom>
            <a:avLst/>
            <a:gdLst>
              <a:gd name="connsiteX0" fmla="*/ 6191075 w 7399090"/>
              <a:gd name="connsiteY0" fmla="*/ 654342 h 1661020"/>
              <a:gd name="connsiteX1" fmla="*/ 4764947 w 7399090"/>
              <a:gd name="connsiteY1" fmla="*/ 268448 h 1661020"/>
              <a:gd name="connsiteX2" fmla="*/ 4135773 w 7399090"/>
              <a:gd name="connsiteY2" fmla="*/ 75501 h 1661020"/>
              <a:gd name="connsiteX3" fmla="*/ 3246540 w 7399090"/>
              <a:gd name="connsiteY3" fmla="*/ 0 h 1661020"/>
              <a:gd name="connsiteX4" fmla="*/ 0 w 7399090"/>
              <a:gd name="connsiteY4" fmla="*/ 780176 h 1661020"/>
              <a:gd name="connsiteX5" fmla="*/ 1359017 w 7399090"/>
              <a:gd name="connsiteY5" fmla="*/ 1082180 h 1661020"/>
              <a:gd name="connsiteX6" fmla="*/ 1778466 w 7399090"/>
              <a:gd name="connsiteY6" fmla="*/ 1031846 h 1661020"/>
              <a:gd name="connsiteX7" fmla="*/ 2231472 w 7399090"/>
              <a:gd name="connsiteY7" fmla="*/ 1149292 h 1661020"/>
              <a:gd name="connsiteX8" fmla="*/ 3489820 w 7399090"/>
              <a:gd name="connsiteY8" fmla="*/ 713065 h 1661020"/>
              <a:gd name="connsiteX9" fmla="*/ 4907560 w 7399090"/>
              <a:gd name="connsiteY9" fmla="*/ 1082180 h 1661020"/>
              <a:gd name="connsiteX10" fmla="*/ 5889072 w 7399090"/>
              <a:gd name="connsiteY10" fmla="*/ 1661020 h 1661020"/>
              <a:gd name="connsiteX11" fmla="*/ 7399090 w 7399090"/>
              <a:gd name="connsiteY11" fmla="*/ 1174459 h 1661020"/>
              <a:gd name="connsiteX12" fmla="*/ 7164198 w 7399090"/>
              <a:gd name="connsiteY12" fmla="*/ 1065402 h 1661020"/>
              <a:gd name="connsiteX13" fmla="*/ 6484690 w 7399090"/>
              <a:gd name="connsiteY13" fmla="*/ 1208015 h 1661020"/>
              <a:gd name="connsiteX14" fmla="*/ 5998129 w 7399090"/>
              <a:gd name="connsiteY14" fmla="*/ 914400 h 1661020"/>
              <a:gd name="connsiteX15" fmla="*/ 6191075 w 7399090"/>
              <a:gd name="connsiteY15" fmla="*/ 654342 h 166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399090" h="1661020">
                <a:moveTo>
                  <a:pt x="6191075" y="654342"/>
                </a:moveTo>
                <a:lnTo>
                  <a:pt x="4764947" y="268448"/>
                </a:lnTo>
                <a:lnTo>
                  <a:pt x="4135773" y="75501"/>
                </a:lnTo>
                <a:lnTo>
                  <a:pt x="3246540" y="0"/>
                </a:lnTo>
                <a:lnTo>
                  <a:pt x="0" y="780176"/>
                </a:lnTo>
                <a:lnTo>
                  <a:pt x="1359017" y="1082180"/>
                </a:lnTo>
                <a:lnTo>
                  <a:pt x="1778466" y="1031846"/>
                </a:lnTo>
                <a:lnTo>
                  <a:pt x="2231472" y="1149292"/>
                </a:lnTo>
                <a:lnTo>
                  <a:pt x="3489820" y="713065"/>
                </a:lnTo>
                <a:lnTo>
                  <a:pt x="4907560" y="1082180"/>
                </a:lnTo>
                <a:lnTo>
                  <a:pt x="5889072" y="1661020"/>
                </a:lnTo>
                <a:lnTo>
                  <a:pt x="7399090" y="1174459"/>
                </a:lnTo>
                <a:lnTo>
                  <a:pt x="7164198" y="1065402"/>
                </a:lnTo>
                <a:lnTo>
                  <a:pt x="6484690" y="1208015"/>
                </a:lnTo>
                <a:lnTo>
                  <a:pt x="5998129" y="914400"/>
                </a:lnTo>
                <a:lnTo>
                  <a:pt x="6191075" y="654342"/>
                </a:lnTo>
                <a:close/>
              </a:path>
            </a:pathLst>
          </a:custGeom>
          <a:solidFill>
            <a:schemeClr val="accent1">
              <a:alpha val="5000"/>
            </a:schemeClr>
          </a:solidFill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9887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, weg, huis&#10;&#10;Automatisch gegenereerde beschrijving">
            <a:extLst>
              <a:ext uri="{FF2B5EF4-FFF2-40B4-BE49-F238E27FC236}">
                <a16:creationId xmlns:a16="http://schemas.microsoft.com/office/drawing/2014/main" id="{3E70F6B2-5FE5-426D-97E9-8A064767A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5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ebouw, buiten, baksteen&#10;&#10;Automatisch gegenereerde beschrijving">
            <a:extLst>
              <a:ext uri="{FF2B5EF4-FFF2-40B4-BE49-F238E27FC236}">
                <a16:creationId xmlns:a16="http://schemas.microsoft.com/office/drawing/2014/main" id="{FF490BE0-9F48-4B70-ABEB-120B73D67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1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ras, buiten, lucht, gebouw&#10;&#10;Automatisch gegenereerde beschrijving">
            <a:extLst>
              <a:ext uri="{FF2B5EF4-FFF2-40B4-BE49-F238E27FC236}">
                <a16:creationId xmlns:a16="http://schemas.microsoft.com/office/drawing/2014/main" id="{992B8F15-0989-4255-BCEA-1FFDBF425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53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kust&#10;&#10;Automatisch gegenereerde beschrijving">
            <a:extLst>
              <a:ext uri="{FF2B5EF4-FFF2-40B4-BE49-F238E27FC236}">
                <a16:creationId xmlns:a16="http://schemas.microsoft.com/office/drawing/2014/main" id="{57D77F46-E5B8-470A-90D7-CA229D43B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24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ras, buiten, huis, verblijf&#10;&#10;Automatisch gegenereerde beschrijving">
            <a:extLst>
              <a:ext uri="{FF2B5EF4-FFF2-40B4-BE49-F238E27FC236}">
                <a16:creationId xmlns:a16="http://schemas.microsoft.com/office/drawing/2014/main" id="{0BA6B816-9148-4831-8477-8215DC414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93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ter, kust&#10;&#10;Automatisch gegenereerde beschrijving">
            <a:extLst>
              <a:ext uri="{FF2B5EF4-FFF2-40B4-BE49-F238E27FC236}">
                <a16:creationId xmlns:a16="http://schemas.microsoft.com/office/drawing/2014/main" id="{75CB3E9D-9665-4F8D-B4FA-FA3C913A1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13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ter, buiten, kust, overzien&#10;&#10;Automatisch gegenereerde beschrijving">
            <a:extLst>
              <a:ext uri="{FF2B5EF4-FFF2-40B4-BE49-F238E27FC236}">
                <a16:creationId xmlns:a16="http://schemas.microsoft.com/office/drawing/2014/main" id="{8F8B57B4-3917-4A7B-BB28-099687FC7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35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, huis, natuur, kust&#10;&#10;Automatisch gegenereerde beschrijving">
            <a:extLst>
              <a:ext uri="{FF2B5EF4-FFF2-40B4-BE49-F238E27FC236}">
                <a16:creationId xmlns:a16="http://schemas.microsoft.com/office/drawing/2014/main" id="{D0FE73F8-F6FB-487A-90CF-EB2291B0A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55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18FB007-40E2-4D3C-A319-C9C9E5D53E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9" r="10834" b="11856"/>
          <a:stretch/>
        </p:blipFill>
        <p:spPr bwMode="auto">
          <a:xfrm>
            <a:off x="0" y="-22578"/>
            <a:ext cx="12207969" cy="685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D95FDF0-8D9F-4FBC-BBE3-173C93894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649" y="72517"/>
            <a:ext cx="10515600" cy="1325563"/>
          </a:xfrm>
        </p:spPr>
        <p:txBody>
          <a:bodyPr/>
          <a:lstStyle/>
          <a:p>
            <a:r>
              <a:rPr lang="nl-NL" b="1" dirty="0"/>
              <a:t>Proces Woningbouwinvulling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771458-A74D-45AE-BDBF-E1ED7919F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05790"/>
            <a:ext cx="10515600" cy="3474571"/>
          </a:xfrm>
        </p:spPr>
        <p:txBody>
          <a:bodyPr>
            <a:normAutofit/>
          </a:bodyPr>
          <a:lstStyle/>
          <a:p>
            <a:r>
              <a:rPr lang="nl-NL" dirty="0"/>
              <a:t>25-01-2021 - Werkgroep Waterfront</a:t>
            </a:r>
            <a:br>
              <a:rPr lang="nl-NL" dirty="0"/>
            </a:br>
            <a:r>
              <a:rPr lang="nl-NL" i="1" dirty="0"/>
              <a:t>Bepaling uitgangspunten om rekening mee te houden</a:t>
            </a:r>
            <a:br>
              <a:rPr lang="nl-NL" dirty="0"/>
            </a:br>
            <a:endParaRPr lang="nl-NL" dirty="0"/>
          </a:p>
          <a:p>
            <a:r>
              <a:rPr lang="nl-NL" dirty="0"/>
              <a:t>13-04-2021 – Werkgroep Waterfront</a:t>
            </a:r>
            <a:br>
              <a:rPr lang="nl-NL" dirty="0"/>
            </a:br>
            <a:r>
              <a:rPr lang="nl-NL" i="1" dirty="0"/>
              <a:t>Presentatie woningbouwvarianten, voorkeur ‘frontappartementen’</a:t>
            </a:r>
            <a:br>
              <a:rPr lang="nl-NL" dirty="0"/>
            </a:br>
            <a:endParaRPr lang="nl-NL" dirty="0"/>
          </a:p>
          <a:p>
            <a:r>
              <a:rPr lang="nl-NL" dirty="0"/>
              <a:t>15-04-2021 – Dorpstafel Moerdijk</a:t>
            </a:r>
            <a:br>
              <a:rPr lang="nl-NL" dirty="0"/>
            </a:br>
            <a:r>
              <a:rPr lang="nl-NL" i="1" dirty="0"/>
              <a:t>Presentatie woningbouwvarianten, voorkeur ‘frontappartementen’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FB600A7-42FF-4F4D-ACC0-2B2784E36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26" y="467160"/>
            <a:ext cx="480003" cy="480003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FD6ACF0D-871D-410C-84F2-FC9B02E7C709}"/>
              </a:ext>
            </a:extLst>
          </p:cNvPr>
          <p:cNvSpPr/>
          <p:nvPr/>
        </p:nvSpPr>
        <p:spPr>
          <a:xfrm>
            <a:off x="838200" y="1581884"/>
            <a:ext cx="4060792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500" dirty="0">
                <a:solidFill>
                  <a:prstClr val="black"/>
                </a:solidFill>
              </a:rPr>
              <a:t>Interactiemomenten:</a:t>
            </a:r>
            <a:endParaRPr lang="nl-NL" sz="3500" dirty="0"/>
          </a:p>
        </p:txBody>
      </p:sp>
    </p:spTree>
    <p:extLst>
      <p:ext uri="{BB962C8B-B14F-4D97-AF65-F5344CB8AC3E}">
        <p14:creationId xmlns:p14="http://schemas.microsoft.com/office/powerpoint/2010/main" val="261075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DB8948-9B59-4896-92AE-B3FA7D878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903B0E-E1A3-43B4-8606-B4A7956DB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77781" cy="689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412AAB7-C7D7-4B88-84CA-16E560CBEA77}"/>
              </a:ext>
            </a:extLst>
          </p:cNvPr>
          <p:cNvSpPr txBox="1"/>
          <p:nvPr/>
        </p:nvSpPr>
        <p:spPr>
          <a:xfrm>
            <a:off x="162744" y="97430"/>
            <a:ext cx="5312770" cy="477054"/>
          </a:xfrm>
          <a:prstGeom prst="rect">
            <a:avLst/>
          </a:prstGeom>
          <a:solidFill>
            <a:srgbClr val="CDEEF0"/>
          </a:solidFill>
        </p:spPr>
        <p:txBody>
          <a:bodyPr wrap="square" rtlCol="0">
            <a:spAutoFit/>
          </a:bodyPr>
          <a:lstStyle/>
          <a:p>
            <a:r>
              <a:rPr lang="nl-NL" sz="2500" dirty="0"/>
              <a:t>“Frontappartementen” d.d. 13-04-2021</a:t>
            </a:r>
          </a:p>
        </p:txBody>
      </p:sp>
    </p:spTree>
    <p:extLst>
      <p:ext uri="{BB962C8B-B14F-4D97-AF65-F5344CB8AC3E}">
        <p14:creationId xmlns:p14="http://schemas.microsoft.com/office/powerpoint/2010/main" val="105258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18FB007-40E2-4D3C-A319-C9C9E5D53E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9" r="10834" b="11856"/>
          <a:stretch/>
        </p:blipFill>
        <p:spPr bwMode="auto">
          <a:xfrm>
            <a:off x="0" y="-22578"/>
            <a:ext cx="12207969" cy="685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D95FDF0-8D9F-4FBC-BBE3-173C93894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649" y="72517"/>
            <a:ext cx="10515600" cy="1325563"/>
          </a:xfrm>
        </p:spPr>
        <p:txBody>
          <a:bodyPr/>
          <a:lstStyle/>
          <a:p>
            <a:r>
              <a:rPr lang="nl-NL" b="1" dirty="0"/>
              <a:t>Proces Woningbouwinvulling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FB600A7-42FF-4F4D-ACC0-2B2784E36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26" y="467160"/>
            <a:ext cx="480003" cy="48000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48A9110-D75B-4F9D-875D-F31BF4DBE2D4}"/>
              </a:ext>
            </a:extLst>
          </p:cNvPr>
          <p:cNvSpPr txBox="1"/>
          <p:nvPr/>
        </p:nvSpPr>
        <p:spPr>
          <a:xfrm>
            <a:off x="838200" y="1631108"/>
            <a:ext cx="10143836" cy="4439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nl-NL" sz="3500" dirty="0">
                <a:solidFill>
                  <a:prstClr val="black"/>
                </a:solidFill>
              </a:rPr>
              <a:t>Aandachtspunten:</a:t>
            </a:r>
            <a:br>
              <a:rPr lang="nl-NL" sz="3500" dirty="0">
                <a:solidFill>
                  <a:prstClr val="black"/>
                </a:solidFill>
              </a:rPr>
            </a:br>
            <a:endParaRPr lang="nl-NL" sz="3500" dirty="0">
              <a:solidFill>
                <a:prstClr val="black"/>
              </a:solidFill>
            </a:endParaRPr>
          </a:p>
          <a:p>
            <a:pPr marL="896938" lvl="1" indent="-4397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nl-NL" sz="3000" dirty="0">
                <a:solidFill>
                  <a:prstClr val="black"/>
                </a:solidFill>
              </a:rPr>
              <a:t>Appartementen ook met oriëntatie op Hollands Diep</a:t>
            </a:r>
            <a:br>
              <a:rPr lang="nl-NL" sz="3000" dirty="0">
                <a:solidFill>
                  <a:prstClr val="black"/>
                </a:solidFill>
              </a:rPr>
            </a:br>
            <a:endParaRPr lang="nl-NL" sz="3000" dirty="0">
              <a:solidFill>
                <a:prstClr val="black"/>
              </a:solidFill>
            </a:endParaRPr>
          </a:p>
          <a:p>
            <a:pPr marL="896938" lvl="1" indent="-4397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nl-NL" sz="3000" dirty="0">
                <a:solidFill>
                  <a:prstClr val="black"/>
                </a:solidFill>
              </a:rPr>
              <a:t>Aandacht voor zichtbaarheid achterliggende gebied i.r.t. appartementen</a:t>
            </a:r>
            <a:br>
              <a:rPr lang="nl-NL" sz="3000" dirty="0">
                <a:solidFill>
                  <a:prstClr val="black"/>
                </a:solidFill>
              </a:rPr>
            </a:br>
            <a:endParaRPr lang="nl-NL" sz="3000" dirty="0">
              <a:solidFill>
                <a:prstClr val="black"/>
              </a:solidFill>
            </a:endParaRPr>
          </a:p>
          <a:p>
            <a:pPr marL="896938" lvl="1" indent="-4397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nl-NL" sz="3000" dirty="0">
                <a:solidFill>
                  <a:prstClr val="black"/>
                </a:solidFill>
              </a:rPr>
              <a:t>Nagaan combinatie appartementen met grondgebonden woningen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1433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DB8948-9B59-4896-92AE-B3FA7D878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903B0E-E1A3-43B4-8606-B4A7956DB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77781" cy="689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412AAB7-C7D7-4B88-84CA-16E560CBEA77}"/>
              </a:ext>
            </a:extLst>
          </p:cNvPr>
          <p:cNvSpPr txBox="1"/>
          <p:nvPr/>
        </p:nvSpPr>
        <p:spPr>
          <a:xfrm>
            <a:off x="162744" y="97430"/>
            <a:ext cx="5312770" cy="477054"/>
          </a:xfrm>
          <a:prstGeom prst="rect">
            <a:avLst/>
          </a:prstGeom>
          <a:solidFill>
            <a:srgbClr val="CDEEF0"/>
          </a:solidFill>
        </p:spPr>
        <p:txBody>
          <a:bodyPr wrap="square" rtlCol="0">
            <a:spAutoFit/>
          </a:bodyPr>
          <a:lstStyle/>
          <a:p>
            <a:r>
              <a:rPr lang="nl-NL" sz="2500" dirty="0"/>
              <a:t>“Frontappartementen” d.d. 13-04-2021</a:t>
            </a:r>
          </a:p>
        </p:txBody>
      </p:sp>
    </p:spTree>
    <p:extLst>
      <p:ext uri="{BB962C8B-B14F-4D97-AF65-F5344CB8AC3E}">
        <p14:creationId xmlns:p14="http://schemas.microsoft.com/office/powerpoint/2010/main" val="3033744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AE37B8C-6F6F-418E-8B2A-7105383AD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" t="8763" r="8341" b="5623"/>
          <a:stretch/>
        </p:blipFill>
        <p:spPr>
          <a:xfrm>
            <a:off x="743713" y="198595"/>
            <a:ext cx="9460991" cy="6616733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3B250F4-B2FB-4760-AFFB-E17A54307D3A}"/>
              </a:ext>
            </a:extLst>
          </p:cNvPr>
          <p:cNvSpPr txBox="1"/>
          <p:nvPr/>
        </p:nvSpPr>
        <p:spPr>
          <a:xfrm>
            <a:off x="162744" y="97430"/>
            <a:ext cx="9035685" cy="477054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500" dirty="0"/>
              <a:t>Combinatie appartementen en grondgebonden woningen</a:t>
            </a:r>
          </a:p>
        </p:txBody>
      </p:sp>
    </p:spTree>
    <p:extLst>
      <p:ext uri="{BB962C8B-B14F-4D97-AF65-F5344CB8AC3E}">
        <p14:creationId xmlns:p14="http://schemas.microsoft.com/office/powerpoint/2010/main" val="103037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9DF12FD-6254-412F-8B47-3E048440E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0" b="5916"/>
          <a:stretch/>
        </p:blipFill>
        <p:spPr>
          <a:xfrm>
            <a:off x="292104" y="289711"/>
            <a:ext cx="10544895" cy="6327185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FE27A2C-61F7-401F-883F-0F7483F34962}"/>
              </a:ext>
            </a:extLst>
          </p:cNvPr>
          <p:cNvSpPr txBox="1"/>
          <p:nvPr/>
        </p:nvSpPr>
        <p:spPr>
          <a:xfrm>
            <a:off x="7802880" y="560832"/>
            <a:ext cx="3816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-    30 appartementen (gem. 110m2)</a:t>
            </a:r>
          </a:p>
          <a:p>
            <a:pPr marL="285750" indent="-285750">
              <a:buFontTx/>
              <a:buChar char="-"/>
            </a:pPr>
            <a:r>
              <a:rPr lang="nl-NL" dirty="0"/>
              <a:t>Horeca in plint (± 200-300m2)</a:t>
            </a:r>
          </a:p>
          <a:p>
            <a:pPr marL="285750" indent="-285750">
              <a:buFontTx/>
              <a:buChar char="-"/>
            </a:pPr>
            <a:r>
              <a:rPr lang="nl-NL" dirty="0"/>
              <a:t>2 laags appartementen, behoudens hoek met </a:t>
            </a:r>
            <a:r>
              <a:rPr lang="nl-NL" dirty="0" err="1"/>
              <a:t>Hollandsch</a:t>
            </a:r>
            <a:r>
              <a:rPr lang="nl-NL" dirty="0"/>
              <a:t> Diep</a:t>
            </a:r>
          </a:p>
          <a:p>
            <a:pPr marL="285750" indent="-285750">
              <a:buFontTx/>
              <a:buChar char="-"/>
            </a:pP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8B28F20-261D-457B-AB5C-FB91CB1D448B}"/>
              </a:ext>
            </a:extLst>
          </p:cNvPr>
          <p:cNvSpPr txBox="1"/>
          <p:nvPr/>
        </p:nvSpPr>
        <p:spPr>
          <a:xfrm>
            <a:off x="162744" y="97430"/>
            <a:ext cx="9035685" cy="477054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500" dirty="0"/>
              <a:t>“Frontappartementen” d.d. 24-06-2021</a:t>
            </a:r>
          </a:p>
        </p:txBody>
      </p:sp>
    </p:spTree>
    <p:extLst>
      <p:ext uri="{BB962C8B-B14F-4D97-AF65-F5344CB8AC3E}">
        <p14:creationId xmlns:p14="http://schemas.microsoft.com/office/powerpoint/2010/main" val="765901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ter, vaartuig, buiten, transport&#10;&#10;Automatisch gegenereerde beschrijving">
            <a:extLst>
              <a:ext uri="{FF2B5EF4-FFF2-40B4-BE49-F238E27FC236}">
                <a16:creationId xmlns:a16="http://schemas.microsoft.com/office/drawing/2014/main" id="{636DFD48-B7BA-46E9-AE7C-3EDC25F75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71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ter, buiten, lucht, boot&#10;&#10;Automatisch gegenereerde beschrijving">
            <a:extLst>
              <a:ext uri="{FF2B5EF4-FFF2-40B4-BE49-F238E27FC236}">
                <a16:creationId xmlns:a16="http://schemas.microsoft.com/office/drawing/2014/main" id="{2DEF01C6-CF91-4CEB-A4DE-142FF4B87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8442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134</Words>
  <Application>Microsoft Office PowerPoint</Application>
  <PresentationFormat>Breedbeeld</PresentationFormat>
  <Paragraphs>23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Kantoorthema</vt:lpstr>
      <vt:lpstr>PowerPoint-presentatie</vt:lpstr>
      <vt:lpstr>Proces Woningbouwinvulling</vt:lpstr>
      <vt:lpstr>PowerPoint-presentatie</vt:lpstr>
      <vt:lpstr>Proces Woningbouwinvulling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Incze, András</dc:creator>
  <cp:lastModifiedBy>Roelen, Wendy</cp:lastModifiedBy>
  <cp:revision>13</cp:revision>
  <dcterms:created xsi:type="dcterms:W3CDTF">2021-06-23T16:15:28Z</dcterms:created>
  <dcterms:modified xsi:type="dcterms:W3CDTF">2021-07-05T07:50:02Z</dcterms:modified>
</cp:coreProperties>
</file>