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57" r:id="rId2"/>
    <p:sldId id="260" r:id="rId3"/>
    <p:sldId id="281" r:id="rId4"/>
    <p:sldId id="283" r:id="rId5"/>
    <p:sldId id="282" r:id="rId6"/>
  </p:sldIdLst>
  <p:sldSz cx="9144000" cy="6858000" type="screen4x3"/>
  <p:notesSz cx="6858000" cy="9144000"/>
  <p:embeddedFontLst>
    <p:embeddedFont>
      <p:font typeface="Quicksand" panose="020B0604020202020204" charset="0"/>
      <p:regular r:id="rId8"/>
      <p:bold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4343"/>
    <a:srgbClr val="BF8C31"/>
    <a:srgbClr val="E2BB8C"/>
    <a:srgbClr val="7F9C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981152F-C90F-4A32-9589-C28A18C24F2D}">
  <a:tblStyle styleId="{9981152F-C90F-4A32-9589-C28A18C24F2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8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2.fntdata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4600 arbeidsmigranten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Blad1!$A$2:$A$3</c:f>
              <c:strCache>
                <c:ptCount val="2"/>
                <c:pt idx="0">
                  <c:v>1e kwrt</c:v>
                </c:pt>
                <c:pt idx="1">
                  <c:v>2e kwrt</c:v>
                </c:pt>
              </c:strCache>
            </c:strRef>
          </c:cat>
          <c:val>
            <c:numRef>
              <c:f>Blad1!$B$2:$B$3</c:f>
              <c:numCache>
                <c:formatCode>General</c:formatCode>
                <c:ptCount val="2"/>
                <c:pt idx="0">
                  <c:v>1200</c:v>
                </c:pt>
                <c:pt idx="1">
                  <c:v>3400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FC-4A3D-AAB7-0B83605AB8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0.76182</cdr:y>
    </cdr:to>
    <cdr:sp macro="" textlink="">
      <cdr:nvSpPr>
        <cdr:cNvPr id="2" name="Tekstvak 4">
          <a:extLst xmlns:a="http://schemas.openxmlformats.org/drawingml/2006/main">
            <a:ext uri="{FF2B5EF4-FFF2-40B4-BE49-F238E27FC236}">
              <a16:creationId xmlns:a16="http://schemas.microsoft.com/office/drawing/2014/main" id="{8558750C-3010-4BB7-BAF7-18DBEC975963}"/>
            </a:ext>
          </a:extLst>
        </cdr:cNvPr>
        <cdr:cNvSpPr txBox="1"/>
      </cdr:nvSpPr>
      <cdr:spPr>
        <a:xfrm xmlns:a="http://schemas.openxmlformats.org/drawingml/2006/main">
          <a:off x="0" y="0"/>
          <a:ext cx="8172400" cy="409342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nl-NL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nl-NL" sz="1400" b="1" dirty="0">
              <a:solidFill>
                <a:srgbClr val="434343"/>
              </a:solidFill>
              <a:latin typeface="Quicksand" panose="020B0604020202020204" charset="0"/>
            </a:rPr>
            <a:t>V</a:t>
          </a:r>
          <a:r>
            <a:rPr lang="nl-NL" sz="1400" b="1" i="0" u="none" strike="noStrike" baseline="0" dirty="0">
              <a:solidFill>
                <a:srgbClr val="434343"/>
              </a:solidFill>
              <a:latin typeface="Quicksand" panose="020B0604020202020204" charset="0"/>
            </a:rPr>
            <a:t>oorwaarden vastgelegd </a:t>
          </a:r>
          <a:r>
            <a:rPr lang="nl-NL" sz="1400" b="0" i="0" u="none" strike="noStrike" baseline="0" dirty="0">
              <a:solidFill>
                <a:srgbClr val="434343"/>
              </a:solidFill>
              <a:latin typeface="Quicksand" panose="020B0604020202020204" charset="0"/>
            </a:rPr>
            <a:t>in het Afwegingskader </a:t>
          </a:r>
          <a:r>
            <a:rPr lang="nl-NL" sz="1400" b="0" i="0" u="none" strike="noStrike" baseline="0" dirty="0" err="1">
              <a:solidFill>
                <a:srgbClr val="434343"/>
              </a:solidFill>
              <a:latin typeface="Quicksand" panose="020B0604020202020204" charset="0"/>
            </a:rPr>
            <a:t>passendheid</a:t>
          </a:r>
          <a:r>
            <a:rPr lang="nl-NL" sz="1400" b="0" i="0" u="none" strike="noStrike" baseline="0" dirty="0">
              <a:solidFill>
                <a:srgbClr val="434343"/>
              </a:solidFill>
              <a:latin typeface="Quicksand" panose="020B0604020202020204" charset="0"/>
            </a:rPr>
            <a:t> omgeving,</a:t>
          </a:r>
          <a:r>
            <a:rPr lang="nl-NL" sz="1400" b="0" i="0" u="none" strike="noStrike" dirty="0">
              <a:solidFill>
                <a:srgbClr val="434343"/>
              </a:solidFill>
              <a:latin typeface="Quicksand" panose="020B0604020202020204" charset="0"/>
            </a:rPr>
            <a:t> onder andere:</a:t>
          </a:r>
          <a:endParaRPr lang="nl-NL" sz="1400" b="0" i="0" u="none" strike="noStrike" baseline="0" dirty="0">
            <a:solidFill>
              <a:srgbClr val="434343"/>
            </a:solidFill>
            <a:latin typeface="Quicksand" panose="020B0604020202020204" charset="0"/>
          </a:endParaRPr>
        </a:p>
        <a:p xmlns:a="http://schemas.openxmlformats.org/drawingml/2006/main">
          <a:pPr marL="285750" indent="-285750" algn="l">
            <a:buFontTx/>
            <a:buChar char="-"/>
          </a:pPr>
          <a:r>
            <a:rPr lang="nl-NL" sz="1400" dirty="0">
              <a:solidFill>
                <a:srgbClr val="434343"/>
              </a:solidFill>
              <a:latin typeface="Quicksand" panose="020B0604020202020204" charset="0"/>
            </a:rPr>
            <a:t>E</a:t>
          </a:r>
          <a:r>
            <a:rPr lang="nl-NL" sz="1400" b="0" i="0" u="none" strike="noStrike" baseline="0" dirty="0">
              <a:solidFill>
                <a:srgbClr val="434343"/>
              </a:solidFill>
              <a:latin typeface="Quicksand" panose="020B0604020202020204" charset="0"/>
            </a:rPr>
            <a:t>en goede locatie,</a:t>
          </a:r>
          <a:r>
            <a:rPr lang="nl-NL" sz="1400" b="0" i="0" u="none" strike="noStrike" dirty="0">
              <a:solidFill>
                <a:srgbClr val="434343"/>
              </a:solidFill>
              <a:latin typeface="Quicksand" panose="020B0604020202020204" charset="0"/>
            </a:rPr>
            <a:t> </a:t>
          </a:r>
          <a:r>
            <a:rPr lang="nl-NL" sz="1400" b="0" i="0" u="none" strike="noStrike" baseline="0" dirty="0">
              <a:solidFill>
                <a:srgbClr val="434343"/>
              </a:solidFill>
              <a:latin typeface="Quicksand" panose="020B0604020202020204" charset="0"/>
            </a:rPr>
            <a:t>passend bij de kern</a:t>
          </a:r>
        </a:p>
        <a:p xmlns:a="http://schemas.openxmlformats.org/drawingml/2006/main">
          <a:pPr marL="285750" indent="-285750" algn="l">
            <a:buFontTx/>
            <a:buChar char="-"/>
          </a:pPr>
          <a:r>
            <a:rPr lang="nl-NL" sz="1400" dirty="0">
              <a:solidFill>
                <a:srgbClr val="434343"/>
              </a:solidFill>
              <a:latin typeface="Quicksand" panose="020B0604020202020204" charset="0"/>
            </a:rPr>
            <a:t>G</a:t>
          </a:r>
          <a:r>
            <a:rPr lang="nl-NL" sz="1400" b="0" i="0" u="none" strike="noStrike" baseline="0" dirty="0">
              <a:solidFill>
                <a:srgbClr val="434343"/>
              </a:solidFill>
              <a:latin typeface="Quicksand" panose="020B0604020202020204" charset="0"/>
            </a:rPr>
            <a:t>oede huisvesting en voorzieningen</a:t>
          </a:r>
        </a:p>
        <a:p xmlns:a="http://schemas.openxmlformats.org/drawingml/2006/main">
          <a:pPr marL="285750" indent="-285750" algn="l">
            <a:buFontTx/>
            <a:buChar char="-"/>
          </a:pPr>
          <a:r>
            <a:rPr lang="nl-NL" sz="1400" b="0" i="0" u="none" strike="noStrike" baseline="0" dirty="0">
              <a:solidFill>
                <a:srgbClr val="434343"/>
              </a:solidFill>
              <a:latin typeface="Quicksand" panose="020B0604020202020204" charset="0"/>
            </a:rPr>
            <a:t>Goed beheerplan</a:t>
          </a:r>
        </a:p>
        <a:p xmlns:a="http://schemas.openxmlformats.org/drawingml/2006/main">
          <a:pPr marL="285750" indent="-285750" algn="l">
            <a:buFontTx/>
            <a:buChar char="-"/>
          </a:pPr>
          <a:r>
            <a:rPr lang="nl-NL" sz="1400" b="0" i="0" u="none" strike="noStrike" baseline="0" dirty="0">
              <a:solidFill>
                <a:srgbClr val="434343"/>
              </a:solidFill>
              <a:latin typeface="Quicksand" panose="020B0604020202020204" charset="0"/>
            </a:rPr>
            <a:t>Meerwaarde voor de omgeving</a:t>
          </a:r>
        </a:p>
        <a:p xmlns:a="http://schemas.openxmlformats.org/drawingml/2006/main">
          <a:pPr marL="285750" indent="-285750">
            <a:buFontTx/>
            <a:buChar char="-"/>
          </a:pPr>
          <a:r>
            <a:rPr lang="nl-NL" sz="1400" dirty="0">
              <a:solidFill>
                <a:srgbClr val="434343"/>
              </a:solidFill>
              <a:latin typeface="Quicksand" panose="020B0604020202020204" charset="0"/>
            </a:rPr>
            <a:t>Betrekken van omwonenden</a:t>
          </a:r>
        </a:p>
        <a:p xmlns:a="http://schemas.openxmlformats.org/drawingml/2006/main">
          <a:pPr algn="l"/>
          <a:endParaRPr lang="nl-NL" sz="1400" b="0" i="0" u="none" strike="noStrike" baseline="0" dirty="0">
            <a:solidFill>
              <a:srgbClr val="434343"/>
            </a:solidFill>
            <a:latin typeface="Quicksand" panose="020B0604020202020204" charset="0"/>
          </a:endParaRPr>
        </a:p>
        <a:p xmlns:a="http://schemas.openxmlformats.org/drawingml/2006/main">
          <a:pPr algn="l"/>
          <a:r>
            <a:rPr lang="nl-NL" sz="1400" b="1" i="0" u="none" strike="noStrike" baseline="0" dirty="0">
              <a:solidFill>
                <a:srgbClr val="434343"/>
              </a:solidFill>
              <a:latin typeface="Quicksand" panose="020B0604020202020204" charset="0"/>
            </a:rPr>
            <a:t>Nu informatieronde</a:t>
          </a:r>
          <a:r>
            <a:rPr lang="nl-NL" sz="1400" b="0" i="0" u="none" strike="noStrike" baseline="0" dirty="0">
              <a:solidFill>
                <a:srgbClr val="434343"/>
              </a:solidFill>
              <a:latin typeface="Quicksand" panose="020B0604020202020204" charset="0"/>
            </a:rPr>
            <a:t>: tot 24 maart over de voorwaarden en de benodigde vergunning.</a:t>
          </a:r>
        </a:p>
        <a:p xmlns:a="http://schemas.openxmlformats.org/drawingml/2006/main">
          <a:pPr algn="l"/>
          <a:endParaRPr lang="nl-NL" sz="1400" dirty="0">
            <a:solidFill>
              <a:srgbClr val="434343"/>
            </a:solidFill>
            <a:latin typeface="Quicksand" panose="020B0604020202020204" charset="0"/>
          </a:endParaRPr>
        </a:p>
        <a:p xmlns:a="http://schemas.openxmlformats.org/drawingml/2006/main">
          <a:pPr algn="l"/>
          <a:r>
            <a:rPr lang="nl-NL" sz="1400" b="1" dirty="0">
              <a:solidFill>
                <a:srgbClr val="434343"/>
              </a:solidFill>
              <a:latin typeface="Quicksand" panose="020B0604020202020204" charset="0"/>
            </a:rPr>
            <a:t>Vervolgens initiatieven indienen</a:t>
          </a:r>
          <a:r>
            <a:rPr lang="nl-NL" sz="1400" dirty="0">
              <a:solidFill>
                <a:srgbClr val="434343"/>
              </a:solidFill>
              <a:latin typeface="Quicksand" panose="020B0604020202020204" charset="0"/>
            </a:rPr>
            <a:t>:</a:t>
          </a:r>
        </a:p>
        <a:p xmlns:a="http://schemas.openxmlformats.org/drawingml/2006/main">
          <a:pPr algn="l"/>
          <a:r>
            <a:rPr lang="nl-NL" sz="1400" b="0" i="0" u="none" strike="noStrike" baseline="0" dirty="0">
              <a:solidFill>
                <a:srgbClr val="434343"/>
              </a:solidFill>
              <a:latin typeface="Quicksand" panose="020B0604020202020204" charset="0"/>
            </a:rPr>
            <a:t>1. Voldoet aan de minimale voorwaarden?</a:t>
          </a:r>
        </a:p>
        <a:p xmlns:a="http://schemas.openxmlformats.org/drawingml/2006/main">
          <a:pPr algn="l"/>
          <a:r>
            <a:rPr lang="nl-NL" sz="1400" b="0" i="0" u="none" strike="noStrike" baseline="0" dirty="0">
              <a:solidFill>
                <a:srgbClr val="434343"/>
              </a:solidFill>
              <a:latin typeface="Quicksand" panose="020B0604020202020204" charset="0"/>
            </a:rPr>
            <a:t>2. Beoordeling op de gestelde criteria: de beste initiatieven worden verder uitgewerkt</a:t>
          </a:r>
        </a:p>
        <a:p xmlns:a="http://schemas.openxmlformats.org/drawingml/2006/main">
          <a:pPr algn="l"/>
          <a:r>
            <a:rPr lang="nl-NL" sz="1400" dirty="0">
              <a:solidFill>
                <a:srgbClr val="434343"/>
              </a:solidFill>
              <a:latin typeface="Quicksand" panose="020B0604020202020204" charset="0"/>
            </a:rPr>
            <a:t>3. D</a:t>
          </a:r>
          <a:r>
            <a:rPr lang="nl-NL" sz="1400" b="0" i="0" u="none" strike="noStrike" baseline="0" dirty="0">
              <a:solidFill>
                <a:srgbClr val="434343"/>
              </a:solidFill>
              <a:latin typeface="Quicksand" panose="020B0604020202020204" charset="0"/>
            </a:rPr>
            <a:t>e gemeente informeert de provincie en de gebiedstafels</a:t>
          </a:r>
        </a:p>
        <a:p xmlns:a="http://schemas.openxmlformats.org/drawingml/2006/main">
          <a:pPr algn="l"/>
          <a:endParaRPr lang="nl-NL" sz="1400" b="0" i="0" u="none" strike="noStrike" baseline="0" dirty="0">
            <a:solidFill>
              <a:srgbClr val="434343"/>
            </a:solidFill>
            <a:latin typeface="Quicksand" panose="020B0604020202020204" charset="0"/>
          </a:endParaRPr>
        </a:p>
        <a:p xmlns:a="http://schemas.openxmlformats.org/drawingml/2006/main">
          <a:pPr algn="l"/>
          <a:r>
            <a:rPr lang="nl-NL" sz="1400" b="0" i="0" u="none" strike="noStrike" baseline="0" dirty="0">
              <a:solidFill>
                <a:srgbClr val="434343"/>
              </a:solidFill>
              <a:latin typeface="Quicksand" panose="020B0604020202020204" charset="0"/>
            </a:rPr>
            <a:t>Streven is om voor de zomer meer duidelijkheid te hebben: afhankelijk van de ingediende vragen en van het aantal en de kwaliteit van de ingediende initiatieven.</a:t>
          </a:r>
        </a:p>
        <a:p xmlns:a="http://schemas.openxmlformats.org/drawingml/2006/main">
          <a:pPr algn="l"/>
          <a:endParaRPr lang="nl-NL" sz="1800" b="0" i="0" u="none" strike="noStrike" baseline="0" dirty="0">
            <a:latin typeface="TT946t00"/>
          </a:endParaRPr>
        </a:p>
        <a:p xmlns:a="http://schemas.openxmlformats.org/drawingml/2006/main">
          <a:pPr algn="l"/>
          <a:endParaRPr lang="nl-NL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27272"/>
              <a:buChar char="●"/>
              <a:defRPr sz="1100"/>
            </a:lvl1pPr>
            <a:lvl2pPr lvl="1">
              <a:spcBef>
                <a:spcPts val="0"/>
              </a:spcBef>
              <a:buSzPct val="127272"/>
              <a:buChar char="○"/>
              <a:defRPr sz="1100"/>
            </a:lvl2pPr>
            <a:lvl3pPr lvl="2">
              <a:spcBef>
                <a:spcPts val="0"/>
              </a:spcBef>
              <a:buSzPct val="127272"/>
              <a:buChar char="■"/>
              <a:defRPr sz="1100"/>
            </a:lvl3pPr>
            <a:lvl4pPr lvl="3">
              <a:spcBef>
                <a:spcPts val="0"/>
              </a:spcBef>
              <a:buSzPct val="127272"/>
              <a:buChar char="●"/>
              <a:defRPr sz="1100"/>
            </a:lvl4pPr>
            <a:lvl5pPr lvl="4">
              <a:spcBef>
                <a:spcPts val="0"/>
              </a:spcBef>
              <a:buSzPct val="127272"/>
              <a:buChar char="○"/>
              <a:defRPr sz="1100"/>
            </a:lvl5pPr>
            <a:lvl6pPr lvl="5">
              <a:spcBef>
                <a:spcPts val="0"/>
              </a:spcBef>
              <a:buSzPct val="127272"/>
              <a:buChar char="■"/>
              <a:defRPr sz="1100"/>
            </a:lvl6pPr>
            <a:lvl7pPr lvl="6">
              <a:spcBef>
                <a:spcPts val="0"/>
              </a:spcBef>
              <a:buSzPct val="127272"/>
              <a:buChar char="●"/>
              <a:defRPr sz="1100"/>
            </a:lvl7pPr>
            <a:lvl8pPr lvl="7">
              <a:spcBef>
                <a:spcPts val="0"/>
              </a:spcBef>
              <a:buSzPct val="127272"/>
              <a:buChar char="○"/>
              <a:defRPr sz="1100"/>
            </a:lvl8pPr>
            <a:lvl9pPr lvl="8">
              <a:spcBef>
                <a:spcPts val="0"/>
              </a:spcBef>
              <a:buSzPct val="127272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7996462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061144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52148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pagina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1319175" y="2876425"/>
            <a:ext cx="6680400" cy="1546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7F9C41"/>
              </a:buClr>
              <a:buSzPct val="100000"/>
              <a:defRPr sz="6000">
                <a:solidFill>
                  <a:srgbClr val="7F9C41"/>
                </a:solidFill>
              </a:defRPr>
            </a:lvl1pPr>
            <a:lvl2pPr lvl="1" rtl="0">
              <a:spcBef>
                <a:spcPts val="0"/>
              </a:spcBef>
              <a:buSzPct val="100000"/>
              <a:defRPr sz="6000"/>
            </a:lvl2pPr>
            <a:lvl3pPr lvl="2" rtl="0">
              <a:spcBef>
                <a:spcPts val="0"/>
              </a:spcBef>
              <a:buSzPct val="100000"/>
              <a:defRPr sz="6000"/>
            </a:lvl3pPr>
            <a:lvl4pPr lvl="3" rtl="0">
              <a:spcBef>
                <a:spcPts val="0"/>
              </a:spcBef>
              <a:buSzPct val="100000"/>
              <a:defRPr sz="6000"/>
            </a:lvl4pPr>
            <a:lvl5pPr lvl="4" rtl="0">
              <a:spcBef>
                <a:spcPts val="0"/>
              </a:spcBef>
              <a:buSzPct val="100000"/>
              <a:defRPr sz="6000"/>
            </a:lvl5pPr>
            <a:lvl6pPr lvl="5" rtl="0">
              <a:spcBef>
                <a:spcPts val="0"/>
              </a:spcBef>
              <a:buSzPct val="100000"/>
              <a:defRPr sz="6000"/>
            </a:lvl6pPr>
            <a:lvl7pPr lvl="6" rtl="0">
              <a:spcBef>
                <a:spcPts val="0"/>
              </a:spcBef>
              <a:buSzPct val="100000"/>
              <a:defRPr sz="6000"/>
            </a:lvl7pPr>
            <a:lvl8pPr lvl="7" rtl="0">
              <a:spcBef>
                <a:spcPts val="0"/>
              </a:spcBef>
              <a:buSzPct val="100000"/>
              <a:defRPr sz="6000"/>
            </a:lvl8pPr>
            <a:lvl9pPr lvl="8" rtl="0">
              <a:spcBef>
                <a:spcPts val="0"/>
              </a:spcBef>
              <a:buSzPct val="100000"/>
              <a:defRPr sz="6000"/>
            </a:lvl9pPr>
          </a:lstStyle>
          <a:p>
            <a:endParaRPr/>
          </a:p>
        </p:txBody>
      </p:sp>
      <p:cxnSp>
        <p:nvCxnSpPr>
          <p:cNvPr id="10" name="Shape 10"/>
          <p:cNvCxnSpPr/>
          <p:nvPr/>
        </p:nvCxnSpPr>
        <p:spPr>
          <a:xfrm>
            <a:off x="903825" y="3563700"/>
            <a:ext cx="0" cy="3294300"/>
          </a:xfrm>
          <a:prstGeom prst="straightConnector1">
            <a:avLst/>
          </a:prstGeom>
          <a:noFill/>
          <a:ln w="9525" cap="flat" cmpd="sng">
            <a:solidFill>
              <a:srgbClr val="999FA9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Groen + kop + kolom">
    <p:bg>
      <p:bgPr>
        <a:solidFill>
          <a:srgbClr val="7F9C41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hape 22"/>
          <p:cNvCxnSpPr/>
          <p:nvPr/>
        </p:nvCxnSpPr>
        <p:spPr>
          <a:xfrm>
            <a:off x="903825" y="-7925"/>
            <a:ext cx="0" cy="6866100"/>
          </a:xfrm>
          <a:prstGeom prst="straightConnector1">
            <a:avLst/>
          </a:prstGeom>
          <a:noFill/>
          <a:ln w="9525" cap="flat" cmpd="sng">
            <a:solidFill>
              <a:srgbClr val="2E3037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1165475" y="665975"/>
            <a:ext cx="6858000" cy="4599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rtl="0">
              <a:spcBef>
                <a:spcPts val="0"/>
              </a:spcBef>
              <a:buClr>
                <a:srgbClr val="2E3037"/>
              </a:buClr>
              <a:buSzPct val="100000"/>
              <a:buNone/>
              <a:defRPr sz="2200">
                <a:solidFill>
                  <a:srgbClr val="2E3037"/>
                </a:solidFill>
              </a:defRPr>
            </a:lvl1pPr>
            <a:lvl2pPr lvl="1" rtl="0">
              <a:spcBef>
                <a:spcPts val="0"/>
              </a:spcBef>
              <a:buClr>
                <a:srgbClr val="39C0BA"/>
              </a:buClr>
              <a:buSzPct val="100000"/>
              <a:buNone/>
              <a:defRPr sz="1800" b="1">
                <a:solidFill>
                  <a:srgbClr val="39C0BA"/>
                </a:solidFill>
              </a:defRPr>
            </a:lvl2pPr>
            <a:lvl3pPr lvl="2" rtl="0">
              <a:spcBef>
                <a:spcPts val="0"/>
              </a:spcBef>
              <a:buClr>
                <a:srgbClr val="39C0BA"/>
              </a:buClr>
              <a:buSzPct val="100000"/>
              <a:buNone/>
              <a:defRPr sz="1800" b="1">
                <a:solidFill>
                  <a:srgbClr val="39C0BA"/>
                </a:solidFill>
              </a:defRPr>
            </a:lvl3pPr>
            <a:lvl4pPr lvl="3" rtl="0">
              <a:spcBef>
                <a:spcPts val="0"/>
              </a:spcBef>
              <a:buClr>
                <a:srgbClr val="39C0BA"/>
              </a:buClr>
              <a:buSzPct val="100000"/>
              <a:buNone/>
              <a:defRPr sz="1800" b="1">
                <a:solidFill>
                  <a:srgbClr val="39C0BA"/>
                </a:solidFill>
              </a:defRPr>
            </a:lvl4pPr>
            <a:lvl5pPr lvl="4" rtl="0">
              <a:spcBef>
                <a:spcPts val="0"/>
              </a:spcBef>
              <a:buClr>
                <a:srgbClr val="39C0BA"/>
              </a:buClr>
              <a:buSzPct val="100000"/>
              <a:buNone/>
              <a:defRPr sz="1800" b="1">
                <a:solidFill>
                  <a:srgbClr val="39C0BA"/>
                </a:solidFill>
              </a:defRPr>
            </a:lvl5pPr>
            <a:lvl6pPr lvl="5" rtl="0">
              <a:spcBef>
                <a:spcPts val="0"/>
              </a:spcBef>
              <a:buClr>
                <a:srgbClr val="39C0BA"/>
              </a:buClr>
              <a:buSzPct val="100000"/>
              <a:buNone/>
              <a:defRPr sz="1800" b="1">
                <a:solidFill>
                  <a:srgbClr val="39C0BA"/>
                </a:solidFill>
              </a:defRPr>
            </a:lvl6pPr>
            <a:lvl7pPr lvl="6" rtl="0">
              <a:spcBef>
                <a:spcPts val="0"/>
              </a:spcBef>
              <a:buClr>
                <a:srgbClr val="39C0BA"/>
              </a:buClr>
              <a:buSzPct val="100000"/>
              <a:buNone/>
              <a:defRPr sz="1800" b="1">
                <a:solidFill>
                  <a:srgbClr val="39C0BA"/>
                </a:solidFill>
              </a:defRPr>
            </a:lvl7pPr>
            <a:lvl8pPr lvl="7" rtl="0">
              <a:spcBef>
                <a:spcPts val="0"/>
              </a:spcBef>
              <a:buClr>
                <a:srgbClr val="39C0BA"/>
              </a:buClr>
              <a:buSzPct val="100000"/>
              <a:buNone/>
              <a:defRPr sz="1800" b="1">
                <a:solidFill>
                  <a:srgbClr val="39C0BA"/>
                </a:solidFill>
              </a:defRPr>
            </a:lvl8pPr>
            <a:lvl9pPr lvl="8" rtl="0">
              <a:spcBef>
                <a:spcPts val="0"/>
              </a:spcBef>
              <a:buClr>
                <a:srgbClr val="39C0BA"/>
              </a:buClr>
              <a:buSzPct val="100000"/>
              <a:buNone/>
              <a:defRPr sz="1800" b="1">
                <a:solidFill>
                  <a:srgbClr val="39C0BA"/>
                </a:solidFill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1165498" y="1600200"/>
            <a:ext cx="6858000" cy="4967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600"/>
              </a:spcBef>
              <a:buClr>
                <a:srgbClr val="F3F3F3"/>
              </a:buClr>
              <a:buSzPct val="100000"/>
              <a:buFont typeface="Quicksand"/>
              <a:buChar char="◦"/>
              <a:defRPr sz="30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rtl="0">
              <a:spcBef>
                <a:spcPts val="480"/>
              </a:spcBef>
              <a:buClr>
                <a:srgbClr val="F3F3F3"/>
              </a:buClr>
              <a:buSzPct val="100000"/>
              <a:buFont typeface="Quicksand"/>
              <a:buChar char="▫"/>
              <a:defRPr sz="24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lvl="2" rtl="0">
              <a:spcBef>
                <a:spcPts val="480"/>
              </a:spcBef>
              <a:buClr>
                <a:srgbClr val="F3F3F3"/>
              </a:buClr>
              <a:buSzPct val="100000"/>
              <a:buFont typeface="Quicksand"/>
              <a:defRPr sz="24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lvl="3" rtl="0">
              <a:spcBef>
                <a:spcPts val="360"/>
              </a:spcBef>
              <a:buClr>
                <a:srgbClr val="F3F3F3"/>
              </a:buClr>
              <a:buSzPct val="100000"/>
              <a:buFont typeface="Quicksand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lvl="4" rtl="0">
              <a:spcBef>
                <a:spcPts val="360"/>
              </a:spcBef>
              <a:buClr>
                <a:srgbClr val="F3F3F3"/>
              </a:buClr>
              <a:buSzPct val="100000"/>
              <a:buFont typeface="Quicksand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lvl="5" rtl="0">
              <a:spcBef>
                <a:spcPts val="360"/>
              </a:spcBef>
              <a:buClr>
                <a:srgbClr val="F3F3F3"/>
              </a:buClr>
              <a:buSzPct val="100000"/>
              <a:buFont typeface="Quicksand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lvl="6" rtl="0">
              <a:spcBef>
                <a:spcPts val="360"/>
              </a:spcBef>
              <a:buClr>
                <a:srgbClr val="F3F3F3"/>
              </a:buClr>
              <a:buSzPct val="100000"/>
              <a:buFont typeface="Quicksand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lvl="7" rtl="0">
              <a:spcBef>
                <a:spcPts val="360"/>
              </a:spcBef>
              <a:buClr>
                <a:srgbClr val="F3F3F3"/>
              </a:buClr>
              <a:buSzPct val="100000"/>
              <a:buFont typeface="Quicksand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lvl="8" rtl="0">
              <a:spcBef>
                <a:spcPts val="360"/>
              </a:spcBef>
              <a:buClr>
                <a:srgbClr val="F3F3F3"/>
              </a:buClr>
              <a:buSzPct val="100000"/>
              <a:buFont typeface="Quicksand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endParaRPr/>
          </a:p>
        </p:txBody>
      </p:sp>
      <p:sp>
        <p:nvSpPr>
          <p:cNvPr id="25" name="Shape 25"/>
          <p:cNvSpPr/>
          <p:nvPr/>
        </p:nvSpPr>
        <p:spPr>
          <a:xfrm>
            <a:off x="808725" y="800825"/>
            <a:ext cx="190200" cy="190200"/>
          </a:xfrm>
          <a:prstGeom prst="ellipse">
            <a:avLst/>
          </a:prstGeom>
          <a:solidFill>
            <a:srgbClr val="434343"/>
          </a:solidFill>
          <a:ln w="28575" cap="flat" cmpd="sng">
            <a:solidFill>
              <a:srgbClr val="434343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Groen">
    <p:bg>
      <p:bgPr>
        <a:solidFill>
          <a:srgbClr val="7F9C41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Shape 55"/>
          <p:cNvCxnSpPr/>
          <p:nvPr/>
        </p:nvCxnSpPr>
        <p:spPr>
          <a:xfrm>
            <a:off x="903825" y="-7925"/>
            <a:ext cx="0" cy="6866100"/>
          </a:xfrm>
          <a:prstGeom prst="straightConnector1">
            <a:avLst/>
          </a:prstGeom>
          <a:noFill/>
          <a:ln w="9525" cap="flat" cmpd="sng">
            <a:solidFill>
              <a:srgbClr val="2E3037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56" name="Shape 56"/>
          <p:cNvSpPr/>
          <p:nvPr/>
        </p:nvSpPr>
        <p:spPr>
          <a:xfrm>
            <a:off x="808650" y="3333900"/>
            <a:ext cx="190200" cy="190200"/>
          </a:xfrm>
          <a:prstGeom prst="ellipse">
            <a:avLst/>
          </a:prstGeom>
          <a:solidFill>
            <a:srgbClr val="434343"/>
          </a:solidFill>
          <a:ln w="9525" cap="flat" cmpd="sng">
            <a:solidFill>
              <a:srgbClr val="2E3037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2E3037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65475" y="665975"/>
            <a:ext cx="6858000" cy="459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lvl="0"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lvl="2"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lvl="3"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lvl="4"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lvl="5"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lvl="6"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lvl="7"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lvl="8"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65498" y="1600200"/>
            <a:ext cx="6858000" cy="4967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 rtl="0">
              <a:spcBef>
                <a:spcPts val="600"/>
              </a:spcBef>
              <a:buClr>
                <a:srgbClr val="F3F3F3"/>
              </a:buClr>
              <a:buSzPct val="100000"/>
              <a:buFont typeface="Quicksand"/>
              <a:buChar char="◦"/>
              <a:defRPr sz="30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rtl="0">
              <a:spcBef>
                <a:spcPts val="480"/>
              </a:spcBef>
              <a:buClr>
                <a:srgbClr val="F3F3F3"/>
              </a:buClr>
              <a:buSzPct val="100000"/>
              <a:buFont typeface="Quicksand"/>
              <a:buChar char="▫"/>
              <a:defRPr sz="24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lvl="2" rtl="0">
              <a:spcBef>
                <a:spcPts val="480"/>
              </a:spcBef>
              <a:buClr>
                <a:srgbClr val="F3F3F3"/>
              </a:buClr>
              <a:buSzPct val="100000"/>
              <a:buFont typeface="Quicksand"/>
              <a:buChar char="■"/>
              <a:defRPr sz="24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lvl="3" rtl="0">
              <a:spcBef>
                <a:spcPts val="360"/>
              </a:spcBef>
              <a:buClr>
                <a:srgbClr val="F3F3F3"/>
              </a:buClr>
              <a:buSzPct val="100000"/>
              <a:buFont typeface="Quicksand"/>
              <a:buChar char="●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lvl="4" rtl="0">
              <a:spcBef>
                <a:spcPts val="360"/>
              </a:spcBef>
              <a:buClr>
                <a:srgbClr val="F3F3F3"/>
              </a:buClr>
              <a:buSzPct val="100000"/>
              <a:buFont typeface="Quicksand"/>
              <a:buChar char="○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lvl="5" rtl="0">
              <a:spcBef>
                <a:spcPts val="360"/>
              </a:spcBef>
              <a:buClr>
                <a:srgbClr val="F3F3F3"/>
              </a:buClr>
              <a:buSzPct val="100000"/>
              <a:buFont typeface="Quicksand"/>
              <a:buChar char="■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lvl="6" rtl="0">
              <a:spcBef>
                <a:spcPts val="360"/>
              </a:spcBef>
              <a:buClr>
                <a:srgbClr val="F3F3F3"/>
              </a:buClr>
              <a:buSzPct val="100000"/>
              <a:buFont typeface="Quicksand"/>
              <a:buChar char="●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lvl="7" rtl="0">
              <a:spcBef>
                <a:spcPts val="360"/>
              </a:spcBef>
              <a:buClr>
                <a:srgbClr val="F3F3F3"/>
              </a:buClr>
              <a:buSzPct val="100000"/>
              <a:buFont typeface="Quicksand"/>
              <a:buChar char="○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lvl="8" rtl="0">
              <a:spcBef>
                <a:spcPts val="360"/>
              </a:spcBef>
              <a:buClr>
                <a:srgbClr val="F3F3F3"/>
              </a:buClr>
              <a:buSzPct val="100000"/>
              <a:buFont typeface="Quicksand"/>
              <a:buChar char="■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7" r:id="rId3"/>
  </p:sldLayoutIdLst>
  <p:transition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hUnae6g8jA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ctrTitle"/>
          </p:nvPr>
        </p:nvSpPr>
        <p:spPr>
          <a:xfrm>
            <a:off x="2195736" y="2234544"/>
            <a:ext cx="6492000" cy="23805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>
                <a:solidFill>
                  <a:srgbClr val="7F9C41"/>
                </a:solidFill>
              </a:rPr>
              <a:t>Arbeidsmigranten</a:t>
            </a:r>
          </a:p>
        </p:txBody>
      </p:sp>
      <p:pic>
        <p:nvPicPr>
          <p:cNvPr id="71" name="Shape 71" descr="gemmoerdijklogocymkkopie-klein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6383" y="3147337"/>
            <a:ext cx="1256358" cy="55491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2" name="Shape 72"/>
          <p:cNvGrpSpPr/>
          <p:nvPr/>
        </p:nvGrpSpPr>
        <p:grpSpPr>
          <a:xfrm>
            <a:off x="169423" y="2689825"/>
            <a:ext cx="1471181" cy="1478342"/>
            <a:chOff x="-94001" y="2485641"/>
            <a:chExt cx="1935000" cy="1897500"/>
          </a:xfrm>
        </p:grpSpPr>
        <p:sp>
          <p:nvSpPr>
            <p:cNvPr id="73" name="Shape 73"/>
            <p:cNvSpPr/>
            <p:nvPr/>
          </p:nvSpPr>
          <p:spPr>
            <a:xfrm>
              <a:off x="-94001" y="2485641"/>
              <a:ext cx="1935000" cy="1897500"/>
            </a:xfrm>
            <a:prstGeom prst="ellipse">
              <a:avLst/>
            </a:prstGeom>
            <a:solidFill>
              <a:srgbClr val="FFFFFF"/>
            </a:solidFill>
            <a:ln w="28575" cap="flat" cmpd="sng">
              <a:solidFill>
                <a:srgbClr val="7F9C4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pic>
          <p:nvPicPr>
            <p:cNvPr id="74" name="Shape 74" descr="gemmoerdijklogocymkkopie-klein.png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7273" y="3078278"/>
              <a:ext cx="1652450" cy="71225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 idx="4294967295"/>
          </p:nvPr>
        </p:nvSpPr>
        <p:spPr>
          <a:xfrm>
            <a:off x="1143000" y="667450"/>
            <a:ext cx="7722900" cy="4599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 dirty="0">
                <a:solidFill>
                  <a:srgbClr val="434343"/>
                </a:solidFill>
              </a:rPr>
              <a:t>WAAR HEBBEN WE HET OVER?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9C0C70D6-A0BF-4F0D-A36F-A4213B02ECAD}"/>
              </a:ext>
            </a:extLst>
          </p:cNvPr>
          <p:cNvSpPr txBox="1"/>
          <p:nvPr/>
        </p:nvSpPr>
        <p:spPr>
          <a:xfrm>
            <a:off x="1190580" y="5632225"/>
            <a:ext cx="777686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b="0" i="0" dirty="0">
                <a:solidFill>
                  <a:srgbClr val="333333"/>
                </a:solidFill>
                <a:effectLst/>
                <a:latin typeface="Quicksand" panose="020B0604020202020204" charset="0"/>
              </a:rPr>
              <a:t>Grote impact op zowel wonen, werken als samenleven. Om die reden beleid (2020):</a:t>
            </a:r>
          </a:p>
          <a:p>
            <a:pPr marL="285750" indent="-285750">
              <a:buFontTx/>
              <a:buChar char="-"/>
            </a:pPr>
            <a:r>
              <a:rPr lang="nl-NL" b="0" i="0" dirty="0">
                <a:solidFill>
                  <a:srgbClr val="333333"/>
                </a:solidFill>
                <a:effectLst/>
                <a:latin typeface="Quicksand" panose="020B0604020202020204" charset="0"/>
              </a:rPr>
              <a:t>Integrale aanpak arbeidsmigratie </a:t>
            </a:r>
          </a:p>
          <a:p>
            <a:pPr marL="285750" indent="-285750">
              <a:buFontTx/>
              <a:buChar char="-"/>
            </a:pPr>
            <a:r>
              <a:rPr lang="nl-NL" dirty="0">
                <a:solidFill>
                  <a:srgbClr val="333333"/>
                </a:solidFill>
                <a:latin typeface="Quicksand" panose="020B0604020202020204" charset="0"/>
              </a:rPr>
              <a:t>A</a:t>
            </a:r>
            <a:r>
              <a:rPr lang="nl-NL" b="0" i="0" dirty="0">
                <a:solidFill>
                  <a:srgbClr val="333333"/>
                </a:solidFill>
                <a:effectLst/>
                <a:latin typeface="Quicksand" panose="020B0604020202020204" charset="0"/>
              </a:rPr>
              <a:t>fwegingskader </a:t>
            </a:r>
            <a:r>
              <a:rPr lang="nl-NL" b="0" i="0" dirty="0" err="1">
                <a:solidFill>
                  <a:srgbClr val="333333"/>
                </a:solidFill>
                <a:effectLst/>
                <a:latin typeface="Quicksand" panose="020B0604020202020204" charset="0"/>
              </a:rPr>
              <a:t>passendheid</a:t>
            </a:r>
            <a:r>
              <a:rPr lang="nl-NL" b="0" i="0" dirty="0">
                <a:solidFill>
                  <a:srgbClr val="333333"/>
                </a:solidFill>
                <a:effectLst/>
                <a:latin typeface="Quicksand" panose="020B0604020202020204" charset="0"/>
              </a:rPr>
              <a:t> omgeving </a:t>
            </a:r>
            <a:r>
              <a:rPr lang="nl-NL" b="0" i="0" dirty="0">
                <a:solidFill>
                  <a:srgbClr val="333333"/>
                </a:solidFill>
                <a:effectLst/>
                <a:latin typeface="Quicksand" panose="020B0604020202020204" charset="0"/>
                <a:sym typeface="Wingdings" panose="05000000000000000000" pitchFamily="2" charset="2"/>
              </a:rPr>
              <a:t> ruimtelijke kaders</a:t>
            </a:r>
            <a:r>
              <a:rPr lang="nl-NL" b="0" i="0" dirty="0">
                <a:solidFill>
                  <a:srgbClr val="333333"/>
                </a:solidFill>
                <a:effectLst/>
                <a:latin typeface="Quicksand" panose="020B0604020202020204" charset="0"/>
              </a:rPr>
              <a:t> </a:t>
            </a:r>
            <a:endParaRPr lang="nl-NL" dirty="0">
              <a:solidFill>
                <a:srgbClr val="333333"/>
              </a:solidFill>
              <a:latin typeface="Quicksand" panose="020B0604020202020204" charset="0"/>
            </a:endParaRPr>
          </a:p>
          <a:p>
            <a:pPr marL="285750" indent="-285750">
              <a:buFontTx/>
              <a:buChar char="-"/>
            </a:pPr>
            <a:r>
              <a:rPr lang="nl-NL" b="0" i="0" dirty="0">
                <a:solidFill>
                  <a:srgbClr val="333333"/>
                </a:solidFill>
                <a:effectLst/>
                <a:latin typeface="Quicksand" panose="020B0604020202020204" charset="0"/>
              </a:rPr>
              <a:t>Verordening huisvesting arbeidsmigranten </a:t>
            </a:r>
            <a:r>
              <a:rPr lang="nl-NL" b="0" i="0" dirty="0">
                <a:solidFill>
                  <a:srgbClr val="333333"/>
                </a:solidFill>
                <a:effectLst/>
                <a:latin typeface="Quicksand" panose="020B0604020202020204" charset="0"/>
                <a:sym typeface="Wingdings" panose="05000000000000000000" pitchFamily="2" charset="2"/>
              </a:rPr>
              <a:t> vergunning</a:t>
            </a:r>
            <a:endParaRPr lang="nl-NL" dirty="0">
              <a:latin typeface="Quicksand" panose="020B0604020202020204" charset="0"/>
            </a:endParaRPr>
          </a:p>
        </p:txBody>
      </p:sp>
      <p:graphicFrame>
        <p:nvGraphicFramePr>
          <p:cNvPr id="8" name="Grafiek 7">
            <a:extLst>
              <a:ext uri="{FF2B5EF4-FFF2-40B4-BE49-F238E27FC236}">
                <a16:creationId xmlns:a16="http://schemas.microsoft.com/office/drawing/2014/main" id="{98B2441C-2150-424E-B098-B452F1C25E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51004517"/>
              </p:ext>
            </p:extLst>
          </p:nvPr>
        </p:nvGraphicFramePr>
        <p:xfrm>
          <a:off x="493274" y="1614827"/>
          <a:ext cx="3240360" cy="2082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8B2C1A9B-E6E2-4B2C-90E4-B1E1C80525BB}"/>
              </a:ext>
            </a:extLst>
          </p:cNvPr>
          <p:cNvCxnSpPr/>
          <p:nvPr/>
        </p:nvCxnSpPr>
        <p:spPr>
          <a:xfrm>
            <a:off x="2409869" y="2356043"/>
            <a:ext cx="936104" cy="0"/>
          </a:xfrm>
          <a:prstGeom prst="line">
            <a:avLst/>
          </a:prstGeom>
          <a:ln w="25400">
            <a:solidFill>
              <a:srgbClr val="4343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vak 12">
            <a:extLst>
              <a:ext uri="{FF2B5EF4-FFF2-40B4-BE49-F238E27FC236}">
                <a16:creationId xmlns:a16="http://schemas.microsoft.com/office/drawing/2014/main" id="{34292A55-AF90-4FBC-B7A5-6CD029048A65}"/>
              </a:ext>
            </a:extLst>
          </p:cNvPr>
          <p:cNvSpPr txBox="1"/>
          <p:nvPr/>
        </p:nvSpPr>
        <p:spPr>
          <a:xfrm>
            <a:off x="3345973" y="2212027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434343"/>
                </a:solidFill>
                <a:latin typeface="Quicksand" panose="020B0604020202020204" charset="0"/>
              </a:rPr>
              <a:t>1200</a:t>
            </a:r>
            <a:r>
              <a:rPr lang="nl-NL" dirty="0">
                <a:solidFill>
                  <a:srgbClr val="434343"/>
                </a:solidFill>
                <a:latin typeface="Quicksand" panose="020B0604020202020204" charset="0"/>
              </a:rPr>
              <a:t> wonen in Moerdijk</a:t>
            </a:r>
          </a:p>
        </p:txBody>
      </p: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A4EA536B-4236-464D-809B-9F84C9DF9AE4}"/>
              </a:ext>
            </a:extLst>
          </p:cNvPr>
          <p:cNvCxnSpPr/>
          <p:nvPr/>
        </p:nvCxnSpPr>
        <p:spPr>
          <a:xfrm>
            <a:off x="2409869" y="3112126"/>
            <a:ext cx="936104" cy="0"/>
          </a:xfrm>
          <a:prstGeom prst="line">
            <a:avLst/>
          </a:prstGeom>
          <a:ln w="25400">
            <a:solidFill>
              <a:srgbClr val="4343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vak 17">
            <a:extLst>
              <a:ext uri="{FF2B5EF4-FFF2-40B4-BE49-F238E27FC236}">
                <a16:creationId xmlns:a16="http://schemas.microsoft.com/office/drawing/2014/main" id="{094BBD36-3B94-460E-9079-E8D7DA9E436D}"/>
              </a:ext>
            </a:extLst>
          </p:cNvPr>
          <p:cNvSpPr txBox="1"/>
          <p:nvPr/>
        </p:nvSpPr>
        <p:spPr>
          <a:xfrm>
            <a:off x="3345973" y="2968110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434343"/>
                </a:solidFill>
                <a:latin typeface="Quicksand" panose="020B0604020202020204" charset="0"/>
              </a:rPr>
              <a:t>3400</a:t>
            </a:r>
            <a:r>
              <a:rPr lang="nl-NL" dirty="0">
                <a:solidFill>
                  <a:srgbClr val="434343"/>
                </a:solidFill>
                <a:latin typeface="Quicksand" panose="020B0604020202020204" charset="0"/>
              </a:rPr>
              <a:t> wonen elders</a:t>
            </a:r>
          </a:p>
        </p:txBody>
      </p:sp>
      <p:sp>
        <p:nvSpPr>
          <p:cNvPr id="14" name="Ovaal 13">
            <a:extLst>
              <a:ext uri="{FF2B5EF4-FFF2-40B4-BE49-F238E27FC236}">
                <a16:creationId xmlns:a16="http://schemas.microsoft.com/office/drawing/2014/main" id="{50C8464D-02DF-4C36-9EE4-E953F84C26D9}"/>
              </a:ext>
            </a:extLst>
          </p:cNvPr>
          <p:cNvSpPr/>
          <p:nvPr/>
        </p:nvSpPr>
        <p:spPr>
          <a:xfrm>
            <a:off x="5920513" y="2124959"/>
            <a:ext cx="2880320" cy="2880000"/>
          </a:xfrm>
          <a:prstGeom prst="ellipse">
            <a:avLst/>
          </a:prstGeom>
          <a:solidFill>
            <a:srgbClr val="E2BB8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7C4BE434-E9E4-4F92-8AB5-81E172B775D7}"/>
              </a:ext>
            </a:extLst>
          </p:cNvPr>
          <p:cNvSpPr txBox="1"/>
          <p:nvPr/>
        </p:nvSpPr>
        <p:spPr>
          <a:xfrm>
            <a:off x="6208545" y="2758048"/>
            <a:ext cx="23042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rgbClr val="434343"/>
                </a:solidFill>
                <a:latin typeface="Quicksand" panose="020B0604020202020204" charset="0"/>
              </a:rPr>
              <a:t>Op dit moment </a:t>
            </a:r>
          </a:p>
          <a:p>
            <a:pPr algn="ctr"/>
            <a:r>
              <a:rPr lang="nl-NL" sz="2400" b="1" dirty="0">
                <a:solidFill>
                  <a:srgbClr val="434343"/>
                </a:solidFill>
                <a:latin typeface="Quicksand" panose="020B0604020202020204" charset="0"/>
              </a:rPr>
              <a:t>14.000</a:t>
            </a:r>
            <a:r>
              <a:rPr lang="nl-NL" sz="2400" dirty="0">
                <a:solidFill>
                  <a:srgbClr val="434343"/>
                </a:solidFill>
                <a:latin typeface="Quicksand" panose="020B0604020202020204" charset="0"/>
              </a:rPr>
              <a:t> </a:t>
            </a:r>
          </a:p>
          <a:p>
            <a:pPr algn="ctr"/>
            <a:r>
              <a:rPr lang="nl-NL" dirty="0">
                <a:solidFill>
                  <a:srgbClr val="434343"/>
                </a:solidFill>
                <a:latin typeface="Quicksand" panose="020B0604020202020204" charset="0"/>
              </a:rPr>
              <a:t>openstaande vacatures</a:t>
            </a:r>
          </a:p>
          <a:p>
            <a:pPr algn="ctr"/>
            <a:r>
              <a:rPr lang="nl-NL" dirty="0">
                <a:solidFill>
                  <a:srgbClr val="434343"/>
                </a:solidFill>
                <a:latin typeface="Quicksand" panose="020B0604020202020204" charset="0"/>
              </a:rPr>
              <a:t>In de regio </a:t>
            </a:r>
          </a:p>
          <a:p>
            <a:pPr algn="ctr"/>
            <a:endParaRPr lang="nl-NL" dirty="0">
              <a:solidFill>
                <a:srgbClr val="434343"/>
              </a:solidFill>
            </a:endParaRPr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C3F91075-329C-4990-BCAD-0C1710A5A33B}"/>
              </a:ext>
            </a:extLst>
          </p:cNvPr>
          <p:cNvSpPr/>
          <p:nvPr/>
        </p:nvSpPr>
        <p:spPr>
          <a:xfrm>
            <a:off x="4696377" y="4042012"/>
            <a:ext cx="3240360" cy="504056"/>
          </a:xfrm>
          <a:prstGeom prst="rect">
            <a:avLst/>
          </a:prstGeom>
          <a:solidFill>
            <a:srgbClr val="BF8C3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6FD89420-5412-49C8-8D17-B095460A8CB2}"/>
              </a:ext>
            </a:extLst>
          </p:cNvPr>
          <p:cNvSpPr txBox="1"/>
          <p:nvPr/>
        </p:nvSpPr>
        <p:spPr>
          <a:xfrm>
            <a:off x="4696377" y="4138958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>
                <a:solidFill>
                  <a:srgbClr val="434343"/>
                </a:solidFill>
                <a:latin typeface="Quicksand" panose="020B0604020202020204" charset="0"/>
              </a:rPr>
              <a:t>Groot deel arbeidsmigranten!</a:t>
            </a:r>
            <a:endParaRPr lang="nl-NL" dirty="0">
              <a:solidFill>
                <a:srgbClr val="434343"/>
              </a:solidFill>
              <a:latin typeface="Quicksand" panose="020B0604020202020204" charset="0"/>
            </a:endParaRP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C0BAB125-1F9C-4B21-AA95-0FCF33206FD8}"/>
              </a:ext>
            </a:extLst>
          </p:cNvPr>
          <p:cNvSpPr txBox="1"/>
          <p:nvPr/>
        </p:nvSpPr>
        <p:spPr>
          <a:xfrm>
            <a:off x="971600" y="1314141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>
                <a:solidFill>
                  <a:srgbClr val="434343"/>
                </a:solidFill>
                <a:latin typeface="Quicksand" panose="020B0604020202020204" charset="0"/>
              </a:rPr>
              <a:t>4600</a:t>
            </a:r>
            <a:r>
              <a:rPr lang="nl-NL" b="1" dirty="0">
                <a:solidFill>
                  <a:srgbClr val="434343"/>
                </a:solidFill>
                <a:latin typeface="Quicksand" panose="020B0604020202020204" charset="0"/>
              </a:rPr>
              <a:t> </a:t>
            </a:r>
            <a:r>
              <a:rPr lang="nl-NL" dirty="0">
                <a:solidFill>
                  <a:srgbClr val="434343"/>
                </a:solidFill>
                <a:latin typeface="Quicksand" panose="020B0604020202020204" charset="0"/>
              </a:rPr>
              <a:t>arbeidsmigranten</a:t>
            </a:r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960096D5-61E1-401C-8D25-45B48E8E3312}"/>
              </a:ext>
            </a:extLst>
          </p:cNvPr>
          <p:cNvSpPr/>
          <p:nvPr/>
        </p:nvSpPr>
        <p:spPr>
          <a:xfrm>
            <a:off x="1190580" y="5093895"/>
            <a:ext cx="4729932" cy="504056"/>
          </a:xfrm>
          <a:prstGeom prst="rect">
            <a:avLst/>
          </a:prstGeom>
          <a:solidFill>
            <a:srgbClr val="BF8C3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A5B30669-E178-4241-91CA-B24667D6A118}"/>
              </a:ext>
            </a:extLst>
          </p:cNvPr>
          <p:cNvSpPr txBox="1"/>
          <p:nvPr/>
        </p:nvSpPr>
        <p:spPr>
          <a:xfrm>
            <a:off x="1190579" y="5190841"/>
            <a:ext cx="47299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>
                <a:solidFill>
                  <a:srgbClr val="434343"/>
                </a:solidFill>
                <a:latin typeface="Quicksand" panose="020B0604020202020204" charset="0"/>
              </a:rPr>
              <a:t>Zoektocht naar huisvesting  1500 arbeidsmigranten</a:t>
            </a:r>
            <a:endParaRPr lang="nl-NL" dirty="0">
              <a:solidFill>
                <a:srgbClr val="434343"/>
              </a:solidFill>
              <a:latin typeface="Quicksand" panose="020B060402020202020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F019C38F-C265-4762-88EB-79A097BCED7C}"/>
              </a:ext>
            </a:extLst>
          </p:cNvPr>
          <p:cNvSpPr txBox="1"/>
          <p:nvPr/>
        </p:nvSpPr>
        <p:spPr>
          <a:xfrm>
            <a:off x="1835696" y="3244334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>
                <a:hlinkClick r:id="rId3"/>
              </a:rPr>
              <a:t>https://youtu.be/hUnae6g8jA8</a:t>
            </a:r>
            <a:r>
              <a:rPr lang="nl-NL" dirty="0"/>
              <a:t> </a:t>
            </a:r>
          </a:p>
        </p:txBody>
      </p:sp>
      <p:sp>
        <p:nvSpPr>
          <p:cNvPr id="6" name="Shape 99">
            <a:extLst>
              <a:ext uri="{FF2B5EF4-FFF2-40B4-BE49-F238E27FC236}">
                <a16:creationId xmlns:a16="http://schemas.microsoft.com/office/drawing/2014/main" id="{39F5D118-CF44-4448-A55F-99DE69FB51DF}"/>
              </a:ext>
            </a:extLst>
          </p:cNvPr>
          <p:cNvSpPr txBox="1">
            <a:spLocks/>
          </p:cNvSpPr>
          <p:nvPr/>
        </p:nvSpPr>
        <p:spPr>
          <a:xfrm>
            <a:off x="1158031" y="2005105"/>
            <a:ext cx="7722900" cy="459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ct val="100000"/>
              <a:buFont typeface="Quicksand"/>
              <a:buNone/>
              <a:defRPr sz="1800" b="0" i="0" u="none" strike="noStrike" cap="none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lvl="2"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lvl="3"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lvl="4"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lvl="5"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lvl="6"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lvl="7"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lvl="8"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r>
              <a:rPr lang="en" sz="3000" dirty="0">
                <a:solidFill>
                  <a:srgbClr val="434343"/>
                </a:solidFill>
              </a:rPr>
              <a:t>Arbeidsmigranten hechten meer waarde aan de kwaliteit van hun tijdelijke thuis dan aan het soort werk dat ze komen doen.</a:t>
            </a:r>
          </a:p>
        </p:txBody>
      </p:sp>
    </p:spTree>
    <p:extLst>
      <p:ext uri="{BB962C8B-B14F-4D97-AF65-F5344CB8AC3E}">
        <p14:creationId xmlns:p14="http://schemas.microsoft.com/office/powerpoint/2010/main" val="3436367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>
            <a:extLst>
              <a:ext uri="{FF2B5EF4-FFF2-40B4-BE49-F238E27FC236}">
                <a16:creationId xmlns:a16="http://schemas.microsoft.com/office/drawing/2014/main" id="{20AE0985-6868-403D-B80B-6B3A06A800B1}"/>
              </a:ext>
            </a:extLst>
          </p:cNvPr>
          <p:cNvSpPr txBox="1"/>
          <p:nvPr/>
        </p:nvSpPr>
        <p:spPr>
          <a:xfrm>
            <a:off x="1043608" y="1988840"/>
            <a:ext cx="8100392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b="0" i="0" dirty="0">
                <a:solidFill>
                  <a:srgbClr val="333333"/>
                </a:solidFill>
                <a:effectLst/>
                <a:latin typeface="Quicksand" panose="020B0604020202020204" charset="0"/>
              </a:rPr>
              <a:t>Arbeidsmigranten die hier langere tijd of permanent blijven werken en wonen, hebben grote meerwaarde voor bedrijven en voor de kernen. Een hoge kwaliteit huisvesting trekt goed personeel aan. </a:t>
            </a:r>
          </a:p>
          <a:p>
            <a:endParaRPr lang="nl-NL" dirty="0">
              <a:solidFill>
                <a:srgbClr val="333333"/>
              </a:solidFill>
              <a:latin typeface="Quicksand" panose="020B0604020202020204" charset="0"/>
            </a:endParaRPr>
          </a:p>
          <a:p>
            <a:r>
              <a:rPr lang="nl-NL" b="0" i="0" dirty="0">
                <a:solidFill>
                  <a:srgbClr val="333333"/>
                </a:solidFill>
                <a:effectLst/>
                <a:latin typeface="Quicksand" panose="020B0604020202020204" charset="0"/>
              </a:rPr>
              <a:t>Voor arbeidsmigranten die hier langer blijven, wordt de gemeente de plek waar zij wonen, werken en leven. Door investeren in integratie en participatie kunnen internationale werknemers volledig in de </a:t>
            </a:r>
            <a:r>
              <a:rPr lang="nl-NL" b="0" i="0" dirty="0" err="1">
                <a:solidFill>
                  <a:srgbClr val="333333"/>
                </a:solidFill>
                <a:effectLst/>
                <a:latin typeface="Quicksand" panose="020B0604020202020204" charset="0"/>
              </a:rPr>
              <a:t>Moerdijkse</a:t>
            </a:r>
            <a:r>
              <a:rPr lang="nl-NL" b="0" i="0" dirty="0">
                <a:solidFill>
                  <a:srgbClr val="333333"/>
                </a:solidFill>
                <a:effectLst/>
                <a:latin typeface="Quicksand" panose="020B0604020202020204" charset="0"/>
              </a:rPr>
              <a:t> samenleving meedoen. Er komt een centraal punt waar zij terecht kunnen met vragen. Duidelijke uitleg over rechten en plichten en een goede registratie is noodzakelijk. </a:t>
            </a:r>
          </a:p>
          <a:p>
            <a:endParaRPr lang="nl-NL" dirty="0">
              <a:solidFill>
                <a:srgbClr val="333333"/>
              </a:solidFill>
              <a:latin typeface="Quicksand" panose="020B0604020202020204" charset="0"/>
            </a:endParaRPr>
          </a:p>
          <a:p>
            <a:r>
              <a:rPr lang="nl-NL" b="1" i="0" dirty="0">
                <a:solidFill>
                  <a:srgbClr val="333333"/>
                </a:solidFill>
                <a:effectLst/>
                <a:latin typeface="Quicksand" panose="020B0604020202020204" charset="0"/>
              </a:rPr>
              <a:t>Door vergrijzing en doordat er minder kinderen geboren worden, zijn arbeidsmigranten onze nieuwe inwoners. Door hen kunnen we de voorzieningen in de kernen levend houden.</a:t>
            </a:r>
            <a:endParaRPr lang="nl-NL" b="1" dirty="0">
              <a:latin typeface="Quicksand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576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 idx="4294967295"/>
          </p:nvPr>
        </p:nvSpPr>
        <p:spPr>
          <a:xfrm>
            <a:off x="1143000" y="667450"/>
            <a:ext cx="8001000" cy="4599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 dirty="0">
                <a:solidFill>
                  <a:srgbClr val="434343"/>
                </a:solidFill>
              </a:rPr>
              <a:t>GEZOCHT: HUISVESTING-INITIATIEVEN</a:t>
            </a:r>
          </a:p>
        </p:txBody>
      </p:sp>
      <p:graphicFrame>
        <p:nvGraphicFramePr>
          <p:cNvPr id="8" name="Grafiek 7">
            <a:extLst>
              <a:ext uri="{FF2B5EF4-FFF2-40B4-BE49-F238E27FC236}">
                <a16:creationId xmlns:a16="http://schemas.microsoft.com/office/drawing/2014/main" id="{98B2441C-2150-424E-B098-B452F1C25E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84667440"/>
              </p:ext>
            </p:extLst>
          </p:nvPr>
        </p:nvGraphicFramePr>
        <p:xfrm>
          <a:off x="971600" y="1700808"/>
          <a:ext cx="8172400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10933088"/>
      </p:ext>
    </p:extLst>
  </p:cSld>
  <p:clrMapOvr>
    <a:masterClrMapping/>
  </p:clrMapOvr>
</p:sld>
</file>

<file path=ppt/theme/theme1.xml><?xml version="1.0" encoding="utf-8"?>
<a:theme xmlns:a="http://schemas.openxmlformats.org/drawingml/2006/main" name="Moerdijk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326</Words>
  <Application>Microsoft Office PowerPoint</Application>
  <PresentationFormat>Diavoorstelling (4:3)</PresentationFormat>
  <Paragraphs>38</Paragraphs>
  <Slides>5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TT946t00</vt:lpstr>
      <vt:lpstr>Arial</vt:lpstr>
      <vt:lpstr>Quicksand</vt:lpstr>
      <vt:lpstr>Moerdijk template</vt:lpstr>
      <vt:lpstr>Arbeidsmigranten</vt:lpstr>
      <vt:lpstr>WAAR HEBBEN WE HET OVER?</vt:lpstr>
      <vt:lpstr>PowerPoint-presentatie</vt:lpstr>
      <vt:lpstr>PowerPoint-presentatie</vt:lpstr>
      <vt:lpstr>GEZOCHT: HUISVESTING-INITIATIEVEN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INSTRUCTIES VOOR GEBRUIK</dc:title>
  <dc:creator>Gool van, Rob</dc:creator>
  <cp:lastModifiedBy>Roelen, Wendy</cp:lastModifiedBy>
  <cp:revision>31</cp:revision>
  <dcterms:modified xsi:type="dcterms:W3CDTF">2022-03-17T15:40:19Z</dcterms:modified>
</cp:coreProperties>
</file>