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9" r:id="rId2"/>
    <p:sldId id="258" r:id="rId3"/>
    <p:sldId id="260" r:id="rId4"/>
    <p:sldId id="261" r:id="rId5"/>
    <p:sldId id="283" r:id="rId6"/>
    <p:sldId id="284" r:id="rId7"/>
    <p:sldId id="285" r:id="rId8"/>
    <p:sldId id="271" r:id="rId9"/>
  </p:sldIdLst>
  <p:sldSz cx="9144000" cy="6858000" type="screen4x3"/>
  <p:notesSz cx="6858000" cy="9144000"/>
  <p:embeddedFontLst>
    <p:embeddedFont>
      <p:font typeface="Quicksand" panose="020B0604020202020204" charset="0"/>
      <p:regular r:id="rId11"/>
      <p:bold r:id="rId12"/>
    </p:embeddedFont>
    <p:embeddedFont>
      <p:font typeface="Quire Sans" panose="020B0502040400020003" pitchFamily="3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7F9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81152F-C90F-4A32-9589-C28A18C24F2D}">
  <a:tblStyle styleId="{9981152F-C90F-4A32-9589-C28A18C24F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99646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588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28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764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pagina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319175" y="2876425"/>
            <a:ext cx="6680400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7F9C41"/>
              </a:buClr>
              <a:buSzPct val="100000"/>
              <a:defRPr sz="6000">
                <a:solidFill>
                  <a:srgbClr val="7F9C41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6000"/>
            </a:lvl2pPr>
            <a:lvl3pPr lvl="2" rtl="0">
              <a:spcBef>
                <a:spcPts val="0"/>
              </a:spcBef>
              <a:buSzPct val="100000"/>
              <a:defRPr sz="6000"/>
            </a:lvl3pPr>
            <a:lvl4pPr lvl="3" rtl="0">
              <a:spcBef>
                <a:spcPts val="0"/>
              </a:spcBef>
              <a:buSzPct val="100000"/>
              <a:defRPr sz="6000"/>
            </a:lvl4pPr>
            <a:lvl5pPr lvl="4" rtl="0">
              <a:spcBef>
                <a:spcPts val="0"/>
              </a:spcBef>
              <a:buSzPct val="100000"/>
              <a:defRPr sz="6000"/>
            </a:lvl5pPr>
            <a:lvl6pPr lvl="5" rtl="0">
              <a:spcBef>
                <a:spcPts val="0"/>
              </a:spcBef>
              <a:buSzPct val="100000"/>
              <a:defRPr sz="6000"/>
            </a:lvl6pPr>
            <a:lvl7pPr lvl="6" rtl="0">
              <a:spcBef>
                <a:spcPts val="0"/>
              </a:spcBef>
              <a:buSzPct val="100000"/>
              <a:defRPr sz="6000"/>
            </a:lvl7pPr>
            <a:lvl8pPr lvl="7" rtl="0">
              <a:spcBef>
                <a:spcPts val="0"/>
              </a:spcBef>
              <a:buSzPct val="100000"/>
              <a:defRPr sz="6000"/>
            </a:lvl8pPr>
            <a:lvl9pPr lvl="8" rtl="0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903825" y="3563700"/>
            <a:ext cx="0" cy="32943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leen een kop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30175" y="3077050"/>
            <a:ext cx="6767100" cy="70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7F9C41"/>
              </a:buClr>
              <a:buSzPct val="100000"/>
              <a:defRPr sz="3000">
                <a:solidFill>
                  <a:srgbClr val="7F9C41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30175" y="3710550"/>
            <a:ext cx="6927900" cy="470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None/>
              <a:defRPr sz="1800"/>
            </a:lvl1pPr>
            <a:lvl2pPr lvl="1" rtl="0">
              <a:spcBef>
                <a:spcPts val="0"/>
              </a:spcBef>
              <a:buSzPct val="100000"/>
              <a:buNone/>
              <a:defRPr sz="1800"/>
            </a:lvl2pPr>
            <a:lvl3pPr lvl="2" rtl="0">
              <a:spcBef>
                <a:spcPts val="0"/>
              </a:spcBef>
              <a:buSzPct val="100000"/>
              <a:buNone/>
              <a:defRPr sz="1800"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15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7F9C41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en + kop + kolom">
    <p:bg>
      <p:bgPr>
        <a:solidFill>
          <a:srgbClr val="7F9C4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2E3037"/>
              </a:buClr>
              <a:buSzPct val="100000"/>
              <a:buNone/>
              <a:defRPr sz="2200">
                <a:solidFill>
                  <a:srgbClr val="2E3037"/>
                </a:solidFill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buNone/>
              <a:defRPr sz="1800" b="1">
                <a:solidFill>
                  <a:srgbClr val="39C0BA"/>
                </a:solidFill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buNone/>
              <a:defRPr sz="1800" b="1">
                <a:solidFill>
                  <a:srgbClr val="39C0BA"/>
                </a:solidFill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buNone/>
              <a:defRPr sz="1800" b="1">
                <a:solidFill>
                  <a:srgbClr val="39C0BA"/>
                </a:solidFill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buNone/>
              <a:defRPr sz="1800" b="1">
                <a:solidFill>
                  <a:srgbClr val="39C0BA"/>
                </a:solidFill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buNone/>
              <a:defRPr sz="1800" b="1">
                <a:solidFill>
                  <a:srgbClr val="39C0BA"/>
                </a:solidFill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buNone/>
              <a:defRPr sz="1800" b="1">
                <a:solidFill>
                  <a:srgbClr val="39C0BA"/>
                </a:solidFill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buNone/>
              <a:defRPr sz="1800" b="1">
                <a:solidFill>
                  <a:srgbClr val="39C0BA"/>
                </a:solidFill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ct val="100000"/>
              <a:buNone/>
              <a:defRPr sz="1800" b="1">
                <a:solidFill>
                  <a:srgbClr val="39C0BA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808725" y="800825"/>
            <a:ext cx="190200" cy="190200"/>
          </a:xfrm>
          <a:prstGeom prst="ellipse">
            <a:avLst/>
          </a:prstGeom>
          <a:solidFill>
            <a:srgbClr val="434343"/>
          </a:solidFill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Donk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3" name="Shape 53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7F9C41"/>
          </a:solidFill>
          <a:ln w="9525" cap="flat" cmpd="sng">
            <a:solidFill>
              <a:srgbClr val="7F9C4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oen">
    <p:bg>
      <p:bgPr>
        <a:solidFill>
          <a:srgbClr val="7F9C4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" name="Shape 56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434343"/>
          </a:solidFill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2E303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2051720" y="3435864"/>
            <a:ext cx="6408712" cy="229739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Fietspad </a:t>
            </a:r>
            <a:br>
              <a:rPr lang="e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Moerdijk-Zevenbergen</a:t>
            </a:r>
            <a:br>
              <a:rPr lang="e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van zaken</a:t>
            </a:r>
            <a:endParaRPr lang="en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1" name="Shape 91" descr="gemmoerdijklogocymkkopie-klei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833" y="3151549"/>
            <a:ext cx="1256358" cy="5549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Shape 92"/>
          <p:cNvGrpSpPr/>
          <p:nvPr/>
        </p:nvGrpSpPr>
        <p:grpSpPr>
          <a:xfrm>
            <a:off x="169423" y="2689825"/>
            <a:ext cx="1471181" cy="1478342"/>
            <a:chOff x="-94001" y="2485641"/>
            <a:chExt cx="1935000" cy="1897500"/>
          </a:xfrm>
        </p:grpSpPr>
        <p:sp>
          <p:nvSpPr>
            <p:cNvPr id="93" name="Shape 93"/>
            <p:cNvSpPr/>
            <p:nvPr/>
          </p:nvSpPr>
          <p:spPr>
            <a:xfrm>
              <a:off x="-94001" y="2485641"/>
              <a:ext cx="1935000" cy="18975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7F9C4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94" name="Shape 94" descr="gemmoerdijklogocymkkopie-klein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273" y="3078278"/>
              <a:ext cx="1652450" cy="712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3"/>
          <a:srcRect l="22320" t="30655" r="4465" b="20238"/>
          <a:stretch/>
        </p:blipFill>
        <p:spPr>
          <a:xfrm rot="20929498">
            <a:off x="251520" y="2847170"/>
            <a:ext cx="1476000" cy="14850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2002275" y="1679850"/>
            <a:ext cx="66714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 b="1">
                <a:solidFill>
                  <a:srgbClr val="434343"/>
                </a:solidFill>
              </a:rPr>
              <a:t>Hallo!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ubTitle" idx="4294967295"/>
          </p:nvPr>
        </p:nvSpPr>
        <p:spPr>
          <a:xfrm>
            <a:off x="2002275" y="3022650"/>
            <a:ext cx="2929765" cy="81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3F3F3"/>
                </a:solidFill>
              </a:rPr>
              <a:t>Thijs Gilde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2002275" y="3573016"/>
            <a:ext cx="2857757" cy="113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 dirty="0">
                <a:solidFill>
                  <a:srgbClr val="F3F3F3"/>
                </a:solidFill>
              </a:rPr>
              <a:t>projectmanager</a:t>
            </a:r>
          </a:p>
          <a:p>
            <a:pPr lvl="0">
              <a:spcBef>
                <a:spcPts val="0"/>
              </a:spcBef>
              <a:buNone/>
            </a:pPr>
            <a:endParaRPr sz="2200" dirty="0"/>
          </a:p>
        </p:txBody>
      </p:sp>
      <p:grpSp>
        <p:nvGrpSpPr>
          <p:cNvPr id="83" name="Shape 83"/>
          <p:cNvGrpSpPr/>
          <p:nvPr/>
        </p:nvGrpSpPr>
        <p:grpSpPr>
          <a:xfrm>
            <a:off x="8672625" y="6405900"/>
            <a:ext cx="414000" cy="391500"/>
            <a:chOff x="6464100" y="6466500"/>
            <a:chExt cx="414000" cy="391500"/>
          </a:xfrm>
        </p:grpSpPr>
        <p:sp>
          <p:nvSpPr>
            <p:cNvPr id="84" name="Shape 84"/>
            <p:cNvSpPr/>
            <p:nvPr/>
          </p:nvSpPr>
          <p:spPr>
            <a:xfrm>
              <a:off x="6464100" y="6466500"/>
              <a:ext cx="414000" cy="3915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85" name="Shape 85" descr="gemmoerdijklogocymkkopi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97130" y="6567150"/>
              <a:ext cx="347927" cy="190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Shape 82">
            <a:extLst>
              <a:ext uri="{FF2B5EF4-FFF2-40B4-BE49-F238E27FC236}">
                <a16:creationId xmlns:a16="http://schemas.microsoft.com/office/drawing/2014/main" id="{AADC3D89-0311-4093-BD13-F0CA4EBA2CA3}"/>
              </a:ext>
            </a:extLst>
          </p:cNvPr>
          <p:cNvPicPr preferRelativeResize="0"/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559" t="30891" r="5147" b="21695"/>
          <a:stretch/>
        </p:blipFill>
        <p:spPr>
          <a:xfrm>
            <a:off x="179512" y="4581128"/>
            <a:ext cx="1476000" cy="1485000"/>
          </a:xfrm>
          <a:prstGeom prst="ellipse">
            <a:avLst/>
          </a:prstGeom>
          <a:blipFill dpi="0"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" name="Shape 80">
            <a:extLst>
              <a:ext uri="{FF2B5EF4-FFF2-40B4-BE49-F238E27FC236}">
                <a16:creationId xmlns:a16="http://schemas.microsoft.com/office/drawing/2014/main" id="{606091FF-E9A0-4F4E-955E-B7A7BD75D03E}"/>
              </a:ext>
            </a:extLst>
          </p:cNvPr>
          <p:cNvSpPr txBox="1">
            <a:spLocks/>
          </p:cNvSpPr>
          <p:nvPr/>
        </p:nvSpPr>
        <p:spPr>
          <a:xfrm>
            <a:off x="2002275" y="4688077"/>
            <a:ext cx="3865869" cy="81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buFont typeface="Quicksand"/>
              <a:buNone/>
            </a:pPr>
            <a:r>
              <a:rPr lang="en" sz="3600" b="1" dirty="0"/>
              <a:t>Mirjam Bijleveld</a:t>
            </a:r>
          </a:p>
        </p:txBody>
      </p:sp>
      <p:sp>
        <p:nvSpPr>
          <p:cNvPr id="17" name="Shape 81">
            <a:extLst>
              <a:ext uri="{FF2B5EF4-FFF2-40B4-BE49-F238E27FC236}">
                <a16:creationId xmlns:a16="http://schemas.microsoft.com/office/drawing/2014/main" id="{95DEA699-54D2-465C-94E3-9F62685E1DC9}"/>
              </a:ext>
            </a:extLst>
          </p:cNvPr>
          <p:cNvSpPr txBox="1">
            <a:spLocks/>
          </p:cNvSpPr>
          <p:nvPr/>
        </p:nvSpPr>
        <p:spPr>
          <a:xfrm>
            <a:off x="2002275" y="5301208"/>
            <a:ext cx="4585949" cy="81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nl-NL" sz="2200" dirty="0"/>
              <a:t>communicatie &amp; omgeving</a:t>
            </a:r>
          </a:p>
          <a:p>
            <a:pPr>
              <a:spcBef>
                <a:spcPts val="0"/>
              </a:spcBef>
              <a:buFont typeface="Quicksand"/>
              <a:buNone/>
            </a:pPr>
            <a:endParaRPr lang="nl-NL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 idx="4294967295"/>
          </p:nvPr>
        </p:nvSpPr>
        <p:spPr>
          <a:xfrm>
            <a:off x="1143000" y="667450"/>
            <a:ext cx="7722900" cy="459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434343"/>
                </a:solidFill>
              </a:rPr>
              <a:t>WAT GAAN WE VANDAAG BESPREKEN?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187675" y="1556792"/>
            <a:ext cx="3240309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AutoNum type="arabicPeriod"/>
            </a:pPr>
            <a:r>
              <a:rPr lang="en" sz="2200" dirty="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Historie project</a:t>
            </a:r>
          </a:p>
          <a:p>
            <a:pPr marL="457200" lvl="0" indent="-457200" rtl="0">
              <a:spcBef>
                <a:spcPts val="0"/>
              </a:spcBef>
              <a:buAutoNum type="arabicPeriod"/>
            </a:pPr>
            <a:endParaRPr lang="en" sz="2200" dirty="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57200" rtl="0">
              <a:spcBef>
                <a:spcPts val="0"/>
              </a:spcBef>
              <a:buAutoNum type="arabicPeriod"/>
            </a:pPr>
            <a:r>
              <a:rPr lang="en" sz="2200" dirty="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Stand van zaken</a:t>
            </a:r>
          </a:p>
          <a:p>
            <a:pPr marL="457200" lvl="0" indent="-457200" rtl="0">
              <a:spcBef>
                <a:spcPts val="0"/>
              </a:spcBef>
              <a:buAutoNum type="arabicPeriod"/>
            </a:pPr>
            <a:endParaRPr lang="en" sz="2200" dirty="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57200" rtl="0">
              <a:spcBef>
                <a:spcPts val="0"/>
              </a:spcBef>
              <a:buAutoNum type="arabicPeriod"/>
            </a:pPr>
            <a:r>
              <a:rPr lang="en" sz="2200" dirty="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Blik op de toekomst</a:t>
            </a:r>
          </a:p>
          <a:p>
            <a:pPr marL="457200" lvl="0" indent="-457200" rtl="0">
              <a:spcBef>
                <a:spcPts val="0"/>
              </a:spcBef>
              <a:buAutoNum type="arabicPeriod"/>
            </a:pPr>
            <a:endParaRPr lang="en" sz="2200" dirty="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1530175" y="3077050"/>
            <a:ext cx="3833913" cy="70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7F9C41"/>
                </a:solidFill>
              </a:rPr>
              <a:t>HISTORIE PROJECT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1530175" y="3710550"/>
            <a:ext cx="6927900" cy="22387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683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◦"/>
              <a:tabLst/>
              <a:defRPr/>
            </a:pPr>
            <a:r>
              <a:rPr kumimoji="0" lang="en" sz="2200" b="0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Quicksand"/>
                <a:sym typeface="Quicksand"/>
              </a:rPr>
              <a:t>Wisseling projectleiders</a:t>
            </a:r>
          </a:p>
          <a:p>
            <a:pPr marL="457200" marR="0" lvl="0" indent="-3683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◦"/>
              <a:tabLst/>
              <a:defRPr/>
            </a:pPr>
            <a:r>
              <a:rPr lang="en" sz="2200" dirty="0"/>
              <a:t>Lange doorlooptijd</a:t>
            </a:r>
            <a:endParaRPr kumimoji="0" lang="en" sz="22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Quicksand"/>
              <a:sym typeface="Quicksand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◦"/>
              <a:tabLst/>
              <a:defRPr/>
            </a:pPr>
            <a:r>
              <a:rPr lang="en" sz="2200" dirty="0"/>
              <a:t>Nieuwe ontwikkelingen</a:t>
            </a:r>
          </a:p>
          <a:p>
            <a:pPr marL="457200" marR="0" lvl="0" indent="-3683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◦"/>
              <a:tabLst/>
              <a:defRPr/>
            </a:pPr>
            <a:r>
              <a:rPr kumimoji="0" lang="en" sz="2200" b="0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Quicksand"/>
                <a:sym typeface="Quicksand"/>
              </a:rPr>
              <a:t>Aanvullende wensen</a:t>
            </a:r>
            <a:br>
              <a:rPr kumimoji="0" lang="en" sz="2200" b="0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Quicksand"/>
                <a:sym typeface="Quicksand"/>
              </a:rPr>
            </a:br>
            <a:endParaRPr lang="nl-NL" dirty="0"/>
          </a:p>
        </p:txBody>
      </p:sp>
      <p:sp>
        <p:nvSpPr>
          <p:cNvPr id="110" name="Shape 110"/>
          <p:cNvSpPr txBox="1"/>
          <p:nvPr/>
        </p:nvSpPr>
        <p:spPr>
          <a:xfrm>
            <a:off x="502600" y="3039900"/>
            <a:ext cx="802500" cy="78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dirty="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</a:p>
        </p:txBody>
      </p:sp>
      <p:pic>
        <p:nvPicPr>
          <p:cNvPr id="5" name="Picture 4" descr="Nieuw vrijliggend fietspad Zevenbergen-Moerdijk | gemeente Moerdijk">
            <a:extLst>
              <a:ext uri="{FF2B5EF4-FFF2-40B4-BE49-F238E27FC236}">
                <a16:creationId xmlns:a16="http://schemas.microsoft.com/office/drawing/2014/main" id="{FF98313A-1703-40AA-8846-A620394C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989" y="682371"/>
            <a:ext cx="2758451" cy="54932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 idx="4294967295"/>
          </p:nvPr>
        </p:nvSpPr>
        <p:spPr>
          <a:xfrm>
            <a:off x="1619672" y="667450"/>
            <a:ext cx="7246228" cy="459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434343"/>
                </a:solidFill>
              </a:rPr>
              <a:t>STAND VAN ZAKEN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187675" y="1257160"/>
            <a:ext cx="7416773" cy="51961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Clr>
                <a:srgbClr val="434343"/>
              </a:buClr>
              <a:buSzPct val="100000"/>
              <a:buFont typeface="Quire Sans" panose="020B0502040400020003" pitchFamily="34" charset="0"/>
              <a:buChar char="◦"/>
            </a:pP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Afgelopen drie maanden: grondige inventarisatie met alle disciplines (civiel-technisch, verkeerskundig, nieuwe ontwikkelingen, juridisch, bestemmingsplan, ecologie, etc.)</a:t>
            </a:r>
          </a:p>
          <a:p>
            <a:pPr marL="342900" lvl="0" indent="-342900" rtl="0">
              <a:spcBef>
                <a:spcPts val="0"/>
              </a:spcBef>
              <a:buClr>
                <a:srgbClr val="434343"/>
              </a:buClr>
              <a:buSzPct val="100000"/>
              <a:buFont typeface="Quire Sans" panose="020B0502040400020003" pitchFamily="34" charset="0"/>
              <a:buChar char="◦"/>
            </a:pPr>
            <a:endParaRPr lang="en" sz="2200" dirty="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0" indent="-342900" rtl="0">
              <a:spcBef>
                <a:spcPts val="0"/>
              </a:spcBef>
              <a:buClr>
                <a:srgbClr val="434343"/>
              </a:buClr>
              <a:buSzPct val="100000"/>
              <a:buFont typeface="Quire Sans" panose="020B0502040400020003" pitchFamily="34" charset="0"/>
              <a:buChar char="◦"/>
            </a:pP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Definitief ontwerp uit 2017 kent knelpunten, zoals:</a:t>
            </a:r>
            <a:b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- doorsnijden Natuurnetwerk Nederland</a:t>
            </a:r>
            <a:b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- passeren viaduct A17</a:t>
            </a:r>
            <a:b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- grondverwerving van verschillende partijen</a:t>
            </a:r>
            <a:b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- ecologie (nu ook: marters, bevers)</a:t>
            </a:r>
          </a:p>
          <a:p>
            <a:pPr marL="342900" lvl="0" indent="-342900" rtl="0">
              <a:spcBef>
                <a:spcPts val="0"/>
              </a:spcBef>
              <a:buClr>
                <a:srgbClr val="434343"/>
              </a:buClr>
              <a:buSzPct val="100000"/>
              <a:buFont typeface="Quire Sans" panose="020B0502040400020003" pitchFamily="34" charset="0"/>
              <a:buChar char="◦"/>
            </a:pPr>
            <a:endParaRPr lang="en" sz="2200" dirty="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0" indent="-342900" rtl="0">
              <a:spcBef>
                <a:spcPts val="0"/>
              </a:spcBef>
              <a:buClr>
                <a:srgbClr val="434343"/>
              </a:buClr>
              <a:buSzPct val="100000"/>
              <a:buFont typeface="Quire Sans" panose="020B0502040400020003" pitchFamily="34" charset="0"/>
              <a:buChar char="◦"/>
            </a:pP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Te onderzoeken wensen:</a:t>
            </a:r>
            <a:b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- verlichting (versus ecologie)</a:t>
            </a:r>
            <a:b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- uitbreiding scope met Johan Willem Frisostraat:</a:t>
            </a:r>
            <a:b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	- Roodevaart-Appelweg-Grintweg/dorp</a:t>
            </a:r>
            <a:b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	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48955FC3-93A4-4696-BFBB-FCEDE37EBA6D}"/>
              </a:ext>
            </a:extLst>
          </p:cNvPr>
          <p:cNvSpPr/>
          <p:nvPr/>
        </p:nvSpPr>
        <p:spPr>
          <a:xfrm>
            <a:off x="467544" y="476672"/>
            <a:ext cx="792088" cy="792088"/>
          </a:xfrm>
          <a:prstGeom prst="ellipse">
            <a:avLst/>
          </a:prstGeom>
          <a:solidFill>
            <a:srgbClr val="7F9C41"/>
          </a:solidFill>
          <a:ln>
            <a:solidFill>
              <a:srgbClr val="7F9C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34343"/>
              </a:solidFill>
            </a:endParaRPr>
          </a:p>
        </p:txBody>
      </p:sp>
      <p:sp>
        <p:nvSpPr>
          <p:cNvPr id="4" name="Shape 110">
            <a:extLst>
              <a:ext uri="{FF2B5EF4-FFF2-40B4-BE49-F238E27FC236}">
                <a16:creationId xmlns:a16="http://schemas.microsoft.com/office/drawing/2014/main" id="{EA67E10D-3C50-4AAD-A2C6-FBAA456CC982}"/>
              </a:ext>
            </a:extLst>
          </p:cNvPr>
          <p:cNvSpPr txBox="1"/>
          <p:nvPr/>
        </p:nvSpPr>
        <p:spPr>
          <a:xfrm>
            <a:off x="467544" y="470860"/>
            <a:ext cx="802500" cy="78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lang="en" sz="3000" dirty="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95926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 idx="4294967295"/>
          </p:nvPr>
        </p:nvSpPr>
        <p:spPr>
          <a:xfrm>
            <a:off x="1619672" y="667450"/>
            <a:ext cx="7246228" cy="459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434343"/>
                </a:solidFill>
              </a:rPr>
              <a:t>VERVOLG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187675" y="1257160"/>
            <a:ext cx="7416773" cy="51961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Clr>
                <a:srgbClr val="434343"/>
              </a:buClr>
              <a:buSzPct val="100000"/>
              <a:buFont typeface="Quire Sans" panose="020B0502040400020003" pitchFamily="34" charset="0"/>
              <a:buChar char="◦"/>
            </a:pP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Gekozen ontwerp waar nodig optimaliseren</a:t>
            </a:r>
            <a:b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- op basis van nader onderzoek</a:t>
            </a:r>
            <a:b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- in samenspraak met belanghebbenden</a:t>
            </a:r>
          </a:p>
          <a:p>
            <a:pPr marL="342900" lvl="0" indent="-342900" rtl="0">
              <a:spcBef>
                <a:spcPts val="0"/>
              </a:spcBef>
              <a:buClr>
                <a:srgbClr val="434343"/>
              </a:buClr>
              <a:buSzPct val="100000"/>
              <a:buFont typeface="Quire Sans" panose="020B0502040400020003" pitchFamily="34" charset="0"/>
              <a:buChar char="◦"/>
            </a:pPr>
            <a:endParaRPr lang="en" sz="2200" dirty="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0" indent="-342900" rtl="0">
              <a:spcBef>
                <a:spcPts val="0"/>
              </a:spcBef>
              <a:buClr>
                <a:srgbClr val="434343"/>
              </a:buClr>
              <a:buSzPct val="100000"/>
              <a:buFont typeface="Quire Sans" panose="020B0502040400020003" pitchFamily="34" charset="0"/>
              <a:buChar char="◦"/>
            </a:pP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Breder perspectief</a:t>
            </a:r>
            <a:b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- optimale verkeersafwikkeling rond dorp Moerdijk</a:t>
            </a:r>
            <a:b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- klaar voor de toekomst (LPM)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48955FC3-93A4-4696-BFBB-FCEDE37EBA6D}"/>
              </a:ext>
            </a:extLst>
          </p:cNvPr>
          <p:cNvSpPr/>
          <p:nvPr/>
        </p:nvSpPr>
        <p:spPr>
          <a:xfrm>
            <a:off x="467544" y="476672"/>
            <a:ext cx="792088" cy="792088"/>
          </a:xfrm>
          <a:prstGeom prst="ellipse">
            <a:avLst/>
          </a:prstGeom>
          <a:solidFill>
            <a:srgbClr val="7F9C41"/>
          </a:solidFill>
          <a:ln>
            <a:solidFill>
              <a:srgbClr val="7F9C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34343"/>
              </a:solidFill>
            </a:endParaRPr>
          </a:p>
        </p:txBody>
      </p:sp>
      <p:sp>
        <p:nvSpPr>
          <p:cNvPr id="4" name="Shape 110">
            <a:extLst>
              <a:ext uri="{FF2B5EF4-FFF2-40B4-BE49-F238E27FC236}">
                <a16:creationId xmlns:a16="http://schemas.microsoft.com/office/drawing/2014/main" id="{EA67E10D-3C50-4AAD-A2C6-FBAA456CC982}"/>
              </a:ext>
            </a:extLst>
          </p:cNvPr>
          <p:cNvSpPr txBox="1"/>
          <p:nvPr/>
        </p:nvSpPr>
        <p:spPr>
          <a:xfrm>
            <a:off x="467544" y="470860"/>
            <a:ext cx="802500" cy="78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lang="en" sz="3000" dirty="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211859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9C4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 idx="4294967295"/>
          </p:nvPr>
        </p:nvSpPr>
        <p:spPr>
          <a:xfrm>
            <a:off x="1619672" y="692696"/>
            <a:ext cx="7246228" cy="459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BLIK 	OP DE TOEKOMST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187675" y="1152596"/>
            <a:ext cx="7416773" cy="5300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Clr>
                <a:srgbClr val="434343"/>
              </a:buClr>
              <a:buSzPct val="100000"/>
              <a:buFont typeface="Quire Sans" panose="020B0502040400020003" pitchFamily="34" charset="0"/>
              <a:buChar char="◦"/>
            </a:pP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Planning: geven we bewust nog niet. Streven is: medio 2022 meer duidelijkheid</a:t>
            </a:r>
          </a:p>
          <a:p>
            <a:pPr marL="342900" lvl="0" indent="-342900" rtl="0">
              <a:spcBef>
                <a:spcPts val="0"/>
              </a:spcBef>
              <a:buClr>
                <a:srgbClr val="434343"/>
              </a:buClr>
              <a:buSzPct val="100000"/>
              <a:buFont typeface="Quire Sans" panose="020B0502040400020003" pitchFamily="34" charset="0"/>
              <a:buChar char="◦"/>
            </a:pPr>
            <a:endParaRPr lang="en" sz="22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0" indent="-342900" rtl="0">
              <a:spcBef>
                <a:spcPts val="0"/>
              </a:spcBef>
              <a:buClr>
                <a:srgbClr val="434343"/>
              </a:buClr>
              <a:buSzPct val="100000"/>
              <a:buFont typeface="Quire Sans" panose="020B0502040400020003" pitchFamily="34" charset="0"/>
              <a:buChar char="◦"/>
            </a:pP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Komende maanden:</a:t>
            </a:r>
            <a:b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- onderzoek (o.a. verkeerstelling en snelheidsmeting)</a:t>
            </a:r>
            <a:b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- in kaart brengen (on)mogelijkheden ontwerp:</a:t>
            </a:r>
            <a:b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	- Natuurnetwerk Nederland</a:t>
            </a:r>
            <a:b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	- passeren viaduct</a:t>
            </a:r>
            <a:b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	- verwerving gronden</a:t>
            </a:r>
            <a:b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- inpassing wensen:</a:t>
            </a:r>
            <a:b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	- verlichting</a:t>
            </a:r>
            <a:b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	- uitbreiding scope</a:t>
            </a:r>
          </a:p>
          <a:p>
            <a:pPr marL="342900" lvl="0" indent="-342900" rtl="0">
              <a:spcBef>
                <a:spcPts val="0"/>
              </a:spcBef>
              <a:buClr>
                <a:srgbClr val="434343"/>
              </a:buClr>
              <a:buSzPct val="100000"/>
              <a:buFont typeface="Quire Sans" panose="020B0502040400020003" pitchFamily="34" charset="0"/>
              <a:buChar char="◦"/>
            </a:pPr>
            <a:endParaRPr lang="en" sz="22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0" indent="-342900" rtl="0">
              <a:spcBef>
                <a:spcPts val="0"/>
              </a:spcBef>
              <a:buClr>
                <a:srgbClr val="434343"/>
              </a:buClr>
              <a:buSzPct val="100000"/>
              <a:buFont typeface="Quire Sans" panose="020B0502040400020003" pitchFamily="34" charset="0"/>
              <a:buChar char="◦"/>
            </a:pP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Financiën </a:t>
            </a:r>
            <a:b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lang="en" sz="2200" dirty="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Clr>
                <a:srgbClr val="434343"/>
              </a:buClr>
              <a:buSzPct val="100000"/>
            </a:pPr>
            <a:endParaRPr lang="en" sz="2200" dirty="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0" indent="-342900" rtl="0">
              <a:spcBef>
                <a:spcPts val="0"/>
              </a:spcBef>
              <a:buClr>
                <a:srgbClr val="434343"/>
              </a:buClr>
              <a:buSzPct val="100000"/>
              <a:buFont typeface="Quire Sans" panose="020B0502040400020003" pitchFamily="34" charset="0"/>
              <a:buChar char="◦"/>
            </a:pPr>
            <a:endParaRPr lang="en" sz="2200" dirty="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48955FC3-93A4-4696-BFBB-FCEDE37EBA6D}"/>
              </a:ext>
            </a:extLst>
          </p:cNvPr>
          <p:cNvSpPr/>
          <p:nvPr/>
        </p:nvSpPr>
        <p:spPr>
          <a:xfrm>
            <a:off x="539552" y="476672"/>
            <a:ext cx="792088" cy="792088"/>
          </a:xfrm>
          <a:prstGeom prst="ellipse">
            <a:avLst/>
          </a:prstGeom>
          <a:solidFill>
            <a:srgbClr val="7F9C41"/>
          </a:solidFill>
          <a:ln w="12700"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34343"/>
              </a:solidFill>
            </a:endParaRPr>
          </a:p>
        </p:txBody>
      </p:sp>
      <p:sp>
        <p:nvSpPr>
          <p:cNvPr id="4" name="Shape 110">
            <a:extLst>
              <a:ext uri="{FF2B5EF4-FFF2-40B4-BE49-F238E27FC236}">
                <a16:creationId xmlns:a16="http://schemas.microsoft.com/office/drawing/2014/main" id="{EA67E10D-3C50-4AAD-A2C6-FBAA456CC982}"/>
              </a:ext>
            </a:extLst>
          </p:cNvPr>
          <p:cNvSpPr txBox="1"/>
          <p:nvPr/>
        </p:nvSpPr>
        <p:spPr>
          <a:xfrm>
            <a:off x="539552" y="476672"/>
            <a:ext cx="792088" cy="79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lang="en" sz="30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" name="Shape 170">
            <a:extLst>
              <a:ext uri="{FF2B5EF4-FFF2-40B4-BE49-F238E27FC236}">
                <a16:creationId xmlns:a16="http://schemas.microsoft.com/office/drawing/2014/main" id="{7537363A-B27B-4C54-AD2C-016831912686}"/>
              </a:ext>
            </a:extLst>
          </p:cNvPr>
          <p:cNvPicPr preferRelativeResize="0"/>
          <p:nvPr/>
        </p:nvPicPr>
        <p:blipFill>
          <a:blip r:embed="rId3"/>
          <a:srcRect l="75" r="75"/>
          <a:stretch/>
        </p:blipFill>
        <p:spPr>
          <a:xfrm>
            <a:off x="5436096" y="3589942"/>
            <a:ext cx="4015756" cy="4015522"/>
          </a:xfrm>
          <a:prstGeom prst="ellipse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36906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/>
          <a:srcRect l="4966" r="4966"/>
          <a:stretch/>
        </p:blipFill>
        <p:spPr>
          <a:xfrm>
            <a:off x="0" y="-7950"/>
            <a:ext cx="9266726" cy="6858000"/>
          </a:xfrm>
          <a:prstGeom prst="rect">
            <a:avLst/>
          </a:prstGeom>
          <a:solidFill>
            <a:srgbClr val="434343"/>
          </a:solidFill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body" idx="4294967295"/>
          </p:nvPr>
        </p:nvSpPr>
        <p:spPr>
          <a:xfrm>
            <a:off x="895398" y="3830654"/>
            <a:ext cx="6844953" cy="2190634"/>
          </a:xfrm>
          <a:prstGeom prst="rect">
            <a:avLst/>
          </a:prstGeom>
          <a:solidFill>
            <a:srgbClr val="7F9C41">
              <a:alpha val="90000"/>
            </a:srgbClr>
          </a:solidFill>
        </p:spPr>
        <p:txBody>
          <a:bodyPr wrap="square" lIns="180000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/>
              <a:t>BEDANKT!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 b="1" dirty="0"/>
              <a:t>Heeft u nog vragen?</a:t>
            </a:r>
            <a:br>
              <a:rPr lang="en" sz="4800" b="1" dirty="0"/>
            </a:br>
            <a:endParaRPr lang="en" sz="1400" dirty="0">
              <a:latin typeface="+mj-lt"/>
            </a:endParaRPr>
          </a:p>
        </p:txBody>
      </p:sp>
      <p:grpSp>
        <p:nvGrpSpPr>
          <p:cNvPr id="179" name="Shape 179"/>
          <p:cNvGrpSpPr/>
          <p:nvPr/>
        </p:nvGrpSpPr>
        <p:grpSpPr>
          <a:xfrm>
            <a:off x="800299" y="-7800"/>
            <a:ext cx="190200" cy="6857700"/>
            <a:chOff x="808650" y="-7800"/>
            <a:chExt cx="190200" cy="6857700"/>
          </a:xfrm>
        </p:grpSpPr>
        <p:sp>
          <p:nvSpPr>
            <p:cNvPr id="180" name="Shape 180"/>
            <p:cNvSpPr/>
            <p:nvPr/>
          </p:nvSpPr>
          <p:spPr>
            <a:xfrm>
              <a:off x="808650" y="3333900"/>
              <a:ext cx="190200" cy="190200"/>
            </a:xfrm>
            <a:prstGeom prst="ellipse">
              <a:avLst/>
            </a:pr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81" name="Shape 181"/>
            <p:cNvCxnSpPr>
              <a:endCxn id="180" idx="0"/>
            </p:cNvCxnSpPr>
            <p:nvPr/>
          </p:nvCxnSpPr>
          <p:spPr>
            <a:xfrm>
              <a:off x="903750" y="-7800"/>
              <a:ext cx="0" cy="3341700"/>
            </a:xfrm>
            <a:prstGeom prst="straightConnector1">
              <a:avLst/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2" name="Shape 182"/>
            <p:cNvCxnSpPr>
              <a:stCxn id="180" idx="4"/>
            </p:cNvCxnSpPr>
            <p:nvPr/>
          </p:nvCxnSpPr>
          <p:spPr>
            <a:xfrm>
              <a:off x="903750" y="3524100"/>
              <a:ext cx="0" cy="3325800"/>
            </a:xfrm>
            <a:prstGeom prst="straightConnector1">
              <a:avLst/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Moerdij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261</Words>
  <Application>Microsoft Office PowerPoint</Application>
  <PresentationFormat>Diavoorstelling (4:3)</PresentationFormat>
  <Paragraphs>39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Quire Sans</vt:lpstr>
      <vt:lpstr>Arial</vt:lpstr>
      <vt:lpstr>Quicksand</vt:lpstr>
      <vt:lpstr>Moerdijk template</vt:lpstr>
      <vt:lpstr>Fietspad  Moerdijk-Zevenbergen Stand van zaken</vt:lpstr>
      <vt:lpstr>Hallo!</vt:lpstr>
      <vt:lpstr>WAT GAAN WE VANDAAG BESPREKEN?</vt:lpstr>
      <vt:lpstr>HISTORIE PROJECT</vt:lpstr>
      <vt:lpstr>STAND VAN ZAKEN</vt:lpstr>
      <vt:lpstr>VERVOLG</vt:lpstr>
      <vt:lpstr>BLIK  OP DE TOEKOMST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INSTRUCTIES VOOR GEBRUIK</dc:title>
  <dc:creator>Gool van, Rob</dc:creator>
  <cp:lastModifiedBy>Bijleveld, Mirjam</cp:lastModifiedBy>
  <cp:revision>40</cp:revision>
  <dcterms:modified xsi:type="dcterms:W3CDTF">2022-03-17T14:07:07Z</dcterms:modified>
</cp:coreProperties>
</file>