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59" r:id="rId5"/>
    <p:sldId id="258" r:id="rId6"/>
    <p:sldId id="260" r:id="rId7"/>
    <p:sldId id="261" r:id="rId8"/>
    <p:sldId id="266" r:id="rId9"/>
    <p:sldId id="262"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046117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1EA7F30-B1C3-45A6-924E-6F3478E6FA9E}" type="datetimeFigureOut">
              <a:rPr lang="nl-NL" smtClean="0"/>
              <a:t>11-10-2022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927858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813992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Klikken om de tekststijl van het model te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8528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78157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897857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4"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12085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430179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46891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63386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63825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01EA7F30-B1C3-45A6-924E-6F3478E6FA9E}" type="datetimeFigureOut">
              <a:rPr lang="nl-NL" smtClean="0"/>
              <a:t>11-10-2022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194314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01EA7F30-B1C3-45A6-924E-6F3478E6FA9E}" type="datetimeFigureOut">
              <a:rPr lang="nl-NL" smtClean="0"/>
              <a:t>11-10-2022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07599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3"/>
          <p:cNvSpPr>
            <a:spLocks noGrp="1"/>
          </p:cNvSpPr>
          <p:nvPr>
            <p:ph type="ftr" sz="quarter" idx="11"/>
          </p:nvPr>
        </p:nvSpPr>
        <p:spPr/>
        <p:txBody>
          <a:bodyPr/>
          <a:lstStyle/>
          <a:p>
            <a:endParaRPr lang="nl-NL"/>
          </a:p>
        </p:txBody>
      </p:sp>
      <p:sp>
        <p:nvSpPr>
          <p:cNvPr id="6" name="Slide Number Placeholder 4"/>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920626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2"/>
          <p:cNvSpPr>
            <a:spLocks noGrp="1"/>
          </p:cNvSpPr>
          <p:nvPr>
            <p:ph type="ftr" sz="quarter" idx="11"/>
          </p:nvPr>
        </p:nvSpPr>
        <p:spPr/>
        <p:txBody>
          <a:bodyPr/>
          <a:lstStyle/>
          <a:p>
            <a:endParaRPr lang="nl-NL"/>
          </a:p>
        </p:txBody>
      </p:sp>
      <p:sp>
        <p:nvSpPr>
          <p:cNvPr id="6" name="Slide Number Placeholder 3"/>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70263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7" name="Date Placeholder 4"/>
          <p:cNvSpPr>
            <a:spLocks noGrp="1"/>
          </p:cNvSpPr>
          <p:nvPr>
            <p:ph type="dt" sz="half" idx="10"/>
          </p:nvPr>
        </p:nvSpPr>
        <p:spPr/>
        <p:txBody>
          <a:bodyPr/>
          <a:lstStyle/>
          <a:p>
            <a:fld id="{01EA7F30-B1C3-45A6-924E-6F3478E6FA9E}" type="datetimeFigureOut">
              <a:rPr lang="nl-NL" smtClean="0"/>
              <a:t>11-10-2022</a:t>
            </a:fld>
            <a:endParaRPr lang="nl-NL"/>
          </a:p>
        </p:txBody>
      </p:sp>
      <p:sp>
        <p:nvSpPr>
          <p:cNvPr id="5" name="Footer Placeholder 5"/>
          <p:cNvSpPr>
            <a:spLocks noGrp="1"/>
          </p:cNvSpPr>
          <p:nvPr>
            <p:ph type="ftr" sz="quarter" idx="11"/>
          </p:nvPr>
        </p:nvSpPr>
        <p:spPr/>
        <p:txBody>
          <a:bodyPr/>
          <a:lstStyle/>
          <a:p>
            <a:endParaRPr lang="nl-NL"/>
          </a:p>
        </p:txBody>
      </p:sp>
      <p:sp>
        <p:nvSpPr>
          <p:cNvPr id="6" name="Slide Number Placeholder 6"/>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3060681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01EA7F30-B1C3-45A6-924E-6F3478E6FA9E}" type="datetimeFigureOut">
              <a:rPr lang="nl-NL" smtClean="0"/>
              <a:t>11-10-2022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258C2DA-90E9-48D7-A945-B2914EFEA0BB}" type="slidenum">
              <a:rPr lang="nl-NL" smtClean="0"/>
              <a:t>‹nr.›</a:t>
            </a:fld>
            <a:endParaRPr lang="nl-NL"/>
          </a:p>
        </p:txBody>
      </p:sp>
    </p:spTree>
    <p:extLst>
      <p:ext uri="{BB962C8B-B14F-4D97-AF65-F5344CB8AC3E}">
        <p14:creationId xmlns:p14="http://schemas.microsoft.com/office/powerpoint/2010/main" val="257951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1EA7F30-B1C3-45A6-924E-6F3478E6FA9E}" type="datetimeFigureOut">
              <a:rPr lang="nl-NL" smtClean="0"/>
              <a:t>11-10-2022</a:t>
            </a:fld>
            <a:endParaRPr lang="nl-N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nl-N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258C2DA-90E9-48D7-A945-B2914EFEA0BB}" type="slidenum">
              <a:rPr lang="nl-NL" smtClean="0"/>
              <a:t>‹nr.›</a:t>
            </a:fld>
            <a:endParaRPr lang="nl-NL"/>
          </a:p>
        </p:txBody>
      </p:sp>
    </p:spTree>
    <p:extLst>
      <p:ext uri="{BB962C8B-B14F-4D97-AF65-F5344CB8AC3E}">
        <p14:creationId xmlns:p14="http://schemas.microsoft.com/office/powerpoint/2010/main" val="348760733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postmaster@moerdijk.n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6B69E-E1CE-4DBA-ADD0-9794BE0570C7}"/>
              </a:ext>
            </a:extLst>
          </p:cNvPr>
          <p:cNvSpPr>
            <a:spLocks noGrp="1"/>
          </p:cNvSpPr>
          <p:nvPr>
            <p:ph type="ctrTitle"/>
          </p:nvPr>
        </p:nvSpPr>
        <p:spPr>
          <a:xfrm>
            <a:off x="1154954" y="1447800"/>
            <a:ext cx="9784289" cy="3329581"/>
          </a:xfrm>
        </p:spPr>
        <p:txBody>
          <a:bodyPr>
            <a:normAutofit fontScale="90000"/>
          </a:bodyPr>
          <a:lstStyle/>
          <a:p>
            <a:r>
              <a:rPr lang="nl-NL" b="1" dirty="0"/>
              <a:t>Verbeteren en uitbreiden hondenlosloopterreinen per kern</a:t>
            </a:r>
          </a:p>
        </p:txBody>
      </p:sp>
    </p:spTree>
    <p:extLst>
      <p:ext uri="{BB962C8B-B14F-4D97-AF65-F5344CB8AC3E}">
        <p14:creationId xmlns:p14="http://schemas.microsoft.com/office/powerpoint/2010/main" val="1307838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C51B7-F573-4405-800E-60E22251ADD4}"/>
              </a:ext>
            </a:extLst>
          </p:cNvPr>
          <p:cNvSpPr>
            <a:spLocks noGrp="1"/>
          </p:cNvSpPr>
          <p:nvPr>
            <p:ph type="title"/>
          </p:nvPr>
        </p:nvSpPr>
        <p:spPr/>
        <p:txBody>
          <a:bodyPr>
            <a:normAutofit fontScale="90000"/>
          </a:bodyPr>
          <a:lstStyle/>
          <a:p>
            <a:br>
              <a:rPr lang="nl-NL" b="1" i="0" dirty="0">
                <a:solidFill>
                  <a:srgbClr val="333333"/>
                </a:solidFill>
                <a:effectLst/>
                <a:latin typeface="Open Sans" panose="020B0606030504020204" pitchFamily="34" charset="0"/>
              </a:rPr>
            </a:br>
            <a:br>
              <a:rPr lang="nl-NL" b="1" i="0" dirty="0">
                <a:solidFill>
                  <a:srgbClr val="333333"/>
                </a:solidFill>
                <a:effectLst/>
                <a:latin typeface="Open Sans" panose="020B0606030504020204" pitchFamily="34" charset="0"/>
              </a:rPr>
            </a:br>
            <a:r>
              <a:rPr lang="nl-NL" sz="4000" b="1" i="1" dirty="0">
                <a:solidFill>
                  <a:srgbClr val="333333"/>
                </a:solidFill>
                <a:effectLst/>
              </a:rPr>
              <a:t>Verbodsgebieden</a:t>
            </a:r>
            <a:br>
              <a:rPr lang="nl-NL" b="1" i="1" dirty="0">
                <a:solidFill>
                  <a:srgbClr val="333333"/>
                </a:solidFill>
                <a:effectLst/>
                <a:latin typeface="Open Sans" panose="020B0606030504020204" pitchFamily="34" charset="0"/>
              </a:rPr>
            </a:br>
            <a:endParaRPr lang="nl-NL" i="1" dirty="0"/>
          </a:p>
        </p:txBody>
      </p:sp>
      <p:sp>
        <p:nvSpPr>
          <p:cNvPr id="3" name="Tijdelijke aanduiding voor inhoud 2">
            <a:extLst>
              <a:ext uri="{FF2B5EF4-FFF2-40B4-BE49-F238E27FC236}">
                <a16:creationId xmlns:a16="http://schemas.microsoft.com/office/drawing/2014/main" id="{13716879-389E-4852-B9F9-D52F1239274A}"/>
              </a:ext>
            </a:extLst>
          </p:cNvPr>
          <p:cNvSpPr>
            <a:spLocks noGrp="1"/>
          </p:cNvSpPr>
          <p:nvPr>
            <p:ph idx="1"/>
          </p:nvPr>
        </p:nvSpPr>
        <p:spPr>
          <a:xfrm>
            <a:off x="1104293" y="2662519"/>
            <a:ext cx="8946541" cy="4195481"/>
          </a:xfrm>
        </p:spPr>
        <p:txBody>
          <a:bodyPr>
            <a:normAutofit/>
          </a:bodyPr>
          <a:lstStyle/>
          <a:p>
            <a:pPr algn="l">
              <a:buFont typeface="Arial" panose="020B0604020202020204" pitchFamily="34" charset="0"/>
              <a:buChar char="•"/>
            </a:pPr>
            <a:r>
              <a:rPr lang="nl-NL" sz="2400" b="0" i="0" dirty="0">
                <a:effectLst/>
                <a:latin typeface="+mj-lt"/>
              </a:rPr>
              <a:t>Speelplekken en opengestelde schoolpleinen zijn verboden voor honden. Ook aangelijnde honden zijn hier verboden.</a:t>
            </a:r>
          </a:p>
          <a:p>
            <a:pPr algn="l">
              <a:buFont typeface="Arial" panose="020B0604020202020204" pitchFamily="34" charset="0"/>
              <a:buChar char="•"/>
            </a:pPr>
            <a:r>
              <a:rPr lang="nl-NL" sz="2400" b="0" i="0" dirty="0">
                <a:effectLst/>
                <a:latin typeface="+mj-lt"/>
              </a:rPr>
              <a:t>Gebieden aangeduid met verbodsborden voor honden</a:t>
            </a:r>
          </a:p>
          <a:p>
            <a:endParaRPr lang="nl-NL" dirty="0"/>
          </a:p>
        </p:txBody>
      </p:sp>
      <p:pic>
        <p:nvPicPr>
          <p:cNvPr id="3078" name="Picture 6" descr="Verboden Voor Honden Tekening">
            <a:extLst>
              <a:ext uri="{FF2B5EF4-FFF2-40B4-BE49-F238E27FC236}">
                <a16:creationId xmlns:a16="http://schemas.microsoft.com/office/drawing/2014/main" id="{E3F0201E-3315-41F9-8B54-77B75FD220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flipH="1">
            <a:off x="9134669" y="4294363"/>
            <a:ext cx="1953038" cy="1829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5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96F3D-844C-4A28-BFB8-E7B6F4FE769C}"/>
              </a:ext>
            </a:extLst>
          </p:cNvPr>
          <p:cNvSpPr>
            <a:spLocks noGrp="1"/>
          </p:cNvSpPr>
          <p:nvPr>
            <p:ph type="title"/>
          </p:nvPr>
        </p:nvSpPr>
        <p:spPr/>
        <p:txBody>
          <a:bodyPr/>
          <a:lstStyle/>
          <a:p>
            <a:br>
              <a:rPr lang="nl-NL" b="1" dirty="0"/>
            </a:br>
            <a:r>
              <a:rPr lang="nl-NL" sz="3600" b="1" i="1" dirty="0">
                <a:solidFill>
                  <a:schemeClr val="bg1"/>
                </a:solidFill>
              </a:rPr>
              <a:t>Losloopgebieden</a:t>
            </a:r>
          </a:p>
        </p:txBody>
      </p:sp>
      <p:sp>
        <p:nvSpPr>
          <p:cNvPr id="3" name="Tijdelijke aanduiding voor inhoud 2">
            <a:extLst>
              <a:ext uri="{FF2B5EF4-FFF2-40B4-BE49-F238E27FC236}">
                <a16:creationId xmlns:a16="http://schemas.microsoft.com/office/drawing/2014/main" id="{915B22E6-22AB-491A-916B-AFF818F25FAE}"/>
              </a:ext>
            </a:extLst>
          </p:cNvPr>
          <p:cNvSpPr>
            <a:spLocks noGrp="1"/>
          </p:cNvSpPr>
          <p:nvPr>
            <p:ph idx="1"/>
          </p:nvPr>
        </p:nvSpPr>
        <p:spPr/>
        <p:txBody>
          <a:bodyPr/>
          <a:lstStyle/>
          <a:p>
            <a:pPr algn="l">
              <a:buFont typeface="Arial" panose="020B0604020202020204" pitchFamily="34" charset="0"/>
              <a:buChar char="•"/>
            </a:pPr>
            <a:r>
              <a:rPr lang="nl-NL" sz="2400" b="0" i="0" dirty="0">
                <a:effectLst/>
                <a:latin typeface="+mj-lt"/>
              </a:rPr>
              <a:t>Deze gebieden liggen binnen de bebouwde kom. Hier mag de hond los rondlopen.</a:t>
            </a:r>
          </a:p>
          <a:p>
            <a:pPr algn="l">
              <a:buFont typeface="Arial" panose="020B0604020202020204" pitchFamily="34" charset="0"/>
              <a:buChar char="•"/>
            </a:pPr>
            <a:r>
              <a:rPr lang="nl-NL" sz="2400" b="0" i="0" dirty="0">
                <a:effectLst/>
                <a:latin typeface="+mj-lt"/>
              </a:rPr>
              <a:t>Binnen deze gebieden geldt óók een opruimplicht.</a:t>
            </a:r>
          </a:p>
          <a:p>
            <a:pPr algn="l">
              <a:buFont typeface="Arial" panose="020B0604020202020204" pitchFamily="34" charset="0"/>
              <a:buChar char="•"/>
            </a:pPr>
            <a:r>
              <a:rPr lang="nl-NL" sz="2400" b="0" i="0" dirty="0">
                <a:effectLst/>
                <a:latin typeface="+mj-lt"/>
              </a:rPr>
              <a:t>Deze gebieden zijn aangeduid met een speciaal bord “losloopgebied”.</a:t>
            </a:r>
          </a:p>
          <a:p>
            <a:endParaRPr lang="nl-NL" dirty="0"/>
          </a:p>
        </p:txBody>
      </p:sp>
      <p:pic>
        <p:nvPicPr>
          <p:cNvPr id="4098" name="Picture 2" descr="Afbeeldingsresultaten voor groep rennende honden ">
            <a:extLst>
              <a:ext uri="{FF2B5EF4-FFF2-40B4-BE49-F238E27FC236}">
                <a16:creationId xmlns:a16="http://schemas.microsoft.com/office/drawing/2014/main" id="{9F0B5738-BBCF-486F-BAD0-B6C8BC61C7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91" y="3982500"/>
            <a:ext cx="3624198" cy="2057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7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1AE4-44FB-4BAB-95AD-7D5A8BF6C2CE}"/>
              </a:ext>
            </a:extLst>
          </p:cNvPr>
          <p:cNvSpPr>
            <a:spLocks noGrp="1"/>
          </p:cNvSpPr>
          <p:nvPr>
            <p:ph type="title"/>
          </p:nvPr>
        </p:nvSpPr>
        <p:spPr/>
        <p:txBody>
          <a:bodyPr/>
          <a:lstStyle/>
          <a:p>
            <a:r>
              <a:rPr lang="nl-NL" b="1" dirty="0"/>
              <a:t>Opdracht vanuit de raad</a:t>
            </a:r>
          </a:p>
        </p:txBody>
      </p:sp>
      <p:sp>
        <p:nvSpPr>
          <p:cNvPr id="3" name="Tijdelijke aanduiding voor inhoud 2">
            <a:extLst>
              <a:ext uri="{FF2B5EF4-FFF2-40B4-BE49-F238E27FC236}">
                <a16:creationId xmlns:a16="http://schemas.microsoft.com/office/drawing/2014/main" id="{5D3BD95E-AD38-459A-AEED-DFD45CFB64AF}"/>
              </a:ext>
            </a:extLst>
          </p:cNvPr>
          <p:cNvSpPr>
            <a:spLocks noGrp="1"/>
          </p:cNvSpPr>
          <p:nvPr>
            <p:ph idx="1"/>
          </p:nvPr>
        </p:nvSpPr>
        <p:spPr/>
        <p:txBody>
          <a:bodyPr>
            <a:normAutofit/>
          </a:bodyPr>
          <a:lstStyle/>
          <a:p>
            <a:pPr>
              <a:lnSpc>
                <a:spcPct val="115000"/>
              </a:lnSpc>
              <a:spcAft>
                <a:spcPts val="1000"/>
              </a:spcAft>
            </a:pPr>
            <a:r>
              <a:rPr lang="nl-NL" sz="2400" dirty="0">
                <a:effectLst/>
                <a:latin typeface="+mj-lt"/>
                <a:ea typeface="Calibri" panose="020F0502020204030204" pitchFamily="34" charset="0"/>
                <a:cs typeface="Arial" panose="020B0604020202020204" pitchFamily="34" charset="0"/>
              </a:rPr>
              <a:t>Concrete voorstellen voor verbetering of uitbreiding van hondenlosloopterreinen in beeld brengen</a:t>
            </a:r>
          </a:p>
          <a:p>
            <a:pPr>
              <a:lnSpc>
                <a:spcPct val="115000"/>
              </a:lnSpc>
              <a:spcAft>
                <a:spcPts val="1000"/>
              </a:spcAft>
            </a:pPr>
            <a:r>
              <a:rPr lang="nl-NL" sz="2400" dirty="0">
                <a:latin typeface="+mj-lt"/>
                <a:ea typeface="Calibri" panose="020F0502020204030204" pitchFamily="34" charset="0"/>
                <a:cs typeface="Arial" panose="020B0604020202020204" pitchFamily="34" charset="0"/>
              </a:rPr>
              <a:t>V</a:t>
            </a:r>
            <a:r>
              <a:rPr lang="nl-NL" sz="2400" dirty="0">
                <a:effectLst/>
                <a:latin typeface="+mj-lt"/>
                <a:ea typeface="Calibri" panose="020F0502020204030204" pitchFamily="34" charset="0"/>
                <a:cs typeface="Arial" panose="020B0604020202020204" pitchFamily="34" charset="0"/>
              </a:rPr>
              <a:t>oorstellen hoe de inspraak met de direct omwonenden geschiedt.</a:t>
            </a:r>
            <a:endParaRPr lang="nl-NL" sz="24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nl-NL" sz="2400" dirty="0">
                <a:effectLst/>
                <a:latin typeface="+mj-lt"/>
                <a:ea typeface="Calibri" panose="020F0502020204030204" pitchFamily="34" charset="0"/>
                <a:cs typeface="Arial" panose="020B0604020202020204" pitchFamily="34" charset="0"/>
              </a:rPr>
              <a:t>Uiteindelijk beslist de raad  of er budget komt voor alle voorstellen.</a:t>
            </a:r>
            <a:endParaRPr lang="nl-NL" sz="2400" dirty="0">
              <a:latin typeface="+mj-lt"/>
              <a:ea typeface="Calibri" panose="020F0502020204030204" pitchFamily="34" charset="0"/>
              <a:cs typeface="Times New Roman" panose="02020603050405020304" pitchFamily="18" charset="0"/>
            </a:endParaRPr>
          </a:p>
          <a:p>
            <a:pPr>
              <a:lnSpc>
                <a:spcPct val="115000"/>
              </a:lnSpc>
              <a:spcAft>
                <a:spcPts val="1000"/>
              </a:spcAft>
            </a:pPr>
            <a:endParaRPr lang="nl-NL" sz="2400" dirty="0">
              <a:effectLst/>
              <a:latin typeface="+mj-lt"/>
              <a:ea typeface="Calibri" panose="020F0502020204030204" pitchFamily="34" charset="0"/>
              <a:cs typeface="Times New Roman" panose="02020603050405020304" pitchFamily="18" charset="0"/>
            </a:endParaRPr>
          </a:p>
          <a:p>
            <a:endParaRPr lang="nl-NL" dirty="0"/>
          </a:p>
        </p:txBody>
      </p:sp>
      <p:pic>
        <p:nvPicPr>
          <p:cNvPr id="1026" name="Picture 2" descr="Afbeeldingsresultaten voor honden ">
            <a:extLst>
              <a:ext uri="{FF2B5EF4-FFF2-40B4-BE49-F238E27FC236}">
                <a16:creationId xmlns:a16="http://schemas.microsoft.com/office/drawing/2014/main" id="{D9B06014-3CEC-4208-8B07-2012D5B09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5865" y="4836961"/>
            <a:ext cx="28479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251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3412A4-5A3B-4110-BED1-65EB1A774576}"/>
              </a:ext>
            </a:extLst>
          </p:cNvPr>
          <p:cNvSpPr>
            <a:spLocks noGrp="1"/>
          </p:cNvSpPr>
          <p:nvPr>
            <p:ph type="title"/>
          </p:nvPr>
        </p:nvSpPr>
        <p:spPr/>
        <p:txBody>
          <a:bodyPr/>
          <a:lstStyle/>
          <a:p>
            <a:r>
              <a:rPr lang="nl-NL" b="1" dirty="0"/>
              <a:t>Vraag aan de Stadstafel</a:t>
            </a:r>
          </a:p>
        </p:txBody>
      </p:sp>
      <p:sp>
        <p:nvSpPr>
          <p:cNvPr id="3" name="Tijdelijke aanduiding voor inhoud 2">
            <a:extLst>
              <a:ext uri="{FF2B5EF4-FFF2-40B4-BE49-F238E27FC236}">
                <a16:creationId xmlns:a16="http://schemas.microsoft.com/office/drawing/2014/main" id="{ABECC440-3179-44F7-A4EC-BF410815598C}"/>
              </a:ext>
            </a:extLst>
          </p:cNvPr>
          <p:cNvSpPr>
            <a:spLocks noGrp="1"/>
          </p:cNvSpPr>
          <p:nvPr>
            <p:ph idx="1"/>
          </p:nvPr>
        </p:nvSpPr>
        <p:spPr/>
        <p:txBody>
          <a:bodyPr/>
          <a:lstStyle/>
          <a:p>
            <a:pPr marL="0" indent="0">
              <a:buNone/>
            </a:pPr>
            <a:r>
              <a:rPr lang="nl-NL" sz="3600" dirty="0">
                <a:effectLst/>
                <a:latin typeface="+mj-lt"/>
                <a:ea typeface="Calibri" panose="020F0502020204030204" pitchFamily="34" charset="0"/>
                <a:cs typeface="Arial" panose="020B0604020202020204" pitchFamily="34" charset="0"/>
              </a:rPr>
              <a:t>Zijn er concrete voorstellen voor verbetering of voor nieuwe hondenlosloopterreinen?</a:t>
            </a:r>
          </a:p>
          <a:p>
            <a:pPr marL="0" indent="0">
              <a:buNone/>
            </a:pPr>
            <a:r>
              <a:rPr lang="nl-NL" sz="3600" dirty="0">
                <a:latin typeface="+mj-lt"/>
                <a:ea typeface="Calibri" panose="020F0502020204030204" pitchFamily="34" charset="0"/>
                <a:cs typeface="Arial" panose="020B0604020202020204" pitchFamily="34" charset="0"/>
              </a:rPr>
              <a:t>Zo ja, dan worden deze voorgelegd aan de raad . Dit zal omstreeks de jaarwisseling zijn.</a:t>
            </a:r>
            <a:endParaRPr lang="nl-NL" sz="3600" dirty="0">
              <a:effectLst/>
              <a:latin typeface="+mj-l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83758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F16B137-FA9B-492B-990F-DD50B7E6D51C}"/>
              </a:ext>
            </a:extLst>
          </p:cNvPr>
          <p:cNvPicPr>
            <a:picLocks noChangeAspect="1"/>
          </p:cNvPicPr>
          <p:nvPr/>
        </p:nvPicPr>
        <p:blipFill rotWithShape="1">
          <a:blip r:embed="rId2"/>
          <a:srcRect l="8557" t="17007" b="7891"/>
          <a:stretch/>
        </p:blipFill>
        <p:spPr>
          <a:xfrm>
            <a:off x="2080727" y="155934"/>
            <a:ext cx="7819053" cy="6513153"/>
          </a:xfrm>
          <a:prstGeom prst="rect">
            <a:avLst/>
          </a:prstGeom>
        </p:spPr>
      </p:pic>
    </p:spTree>
    <p:extLst>
      <p:ext uri="{BB962C8B-B14F-4D97-AF65-F5344CB8AC3E}">
        <p14:creationId xmlns:p14="http://schemas.microsoft.com/office/powerpoint/2010/main" val="330791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5AB01-919A-4557-858C-304DEF2B413B}"/>
              </a:ext>
            </a:extLst>
          </p:cNvPr>
          <p:cNvSpPr>
            <a:spLocks noGrp="1"/>
          </p:cNvSpPr>
          <p:nvPr>
            <p:ph type="title"/>
          </p:nvPr>
        </p:nvSpPr>
        <p:spPr/>
        <p:txBody>
          <a:bodyPr/>
          <a:lstStyle/>
          <a:p>
            <a:r>
              <a:rPr lang="nl-NL" b="1" dirty="0"/>
              <a:t>Huidige voorstellen Fijnaart</a:t>
            </a:r>
          </a:p>
        </p:txBody>
      </p:sp>
      <p:sp>
        <p:nvSpPr>
          <p:cNvPr id="3" name="Tijdelijke aanduiding voor inhoud 2">
            <a:extLst>
              <a:ext uri="{FF2B5EF4-FFF2-40B4-BE49-F238E27FC236}">
                <a16:creationId xmlns:a16="http://schemas.microsoft.com/office/drawing/2014/main" id="{4FE3F4CB-65B7-4FC1-8DF2-1AC57C58CA24}"/>
              </a:ext>
            </a:extLst>
          </p:cNvPr>
          <p:cNvSpPr>
            <a:spLocks noGrp="1"/>
          </p:cNvSpPr>
          <p:nvPr>
            <p:ph idx="1"/>
          </p:nvPr>
        </p:nvSpPr>
        <p:spPr/>
        <p:txBody>
          <a:bodyPr/>
          <a:lstStyle/>
          <a:p>
            <a:pPr marL="457200" lvl="1" indent="0">
              <a:lnSpc>
                <a:spcPct val="115000"/>
              </a:lnSpc>
              <a:buNone/>
            </a:pPr>
            <a:r>
              <a:rPr lang="nl-NL" b="1" dirty="0">
                <a:latin typeface="+mj-lt"/>
                <a:ea typeface="Calibri" panose="020F0502020204030204" pitchFamily="34" charset="0"/>
                <a:cs typeface="Arial" panose="020B0604020202020204" pitchFamily="34" charset="0"/>
              </a:rPr>
              <a:t>Verbetering hondenlosloopterrein</a:t>
            </a:r>
          </a:p>
          <a:p>
            <a:pPr marL="742950" lvl="1" indent="-285750">
              <a:lnSpc>
                <a:spcPct val="115000"/>
              </a:lnSpc>
              <a:buFont typeface="Courier New" panose="02070309020205020404" pitchFamily="49" charset="0"/>
              <a:buChar char="o"/>
            </a:pPr>
            <a:r>
              <a:rPr lang="nl-NL" dirty="0">
                <a:ea typeface="Calibri" panose="020F0502020204030204" pitchFamily="34" charset="0"/>
                <a:cs typeface="Arial" panose="020B0604020202020204" pitchFamily="34" charset="0"/>
              </a:rPr>
              <a:t>Voetpad naar hondenlosloopterrein </a:t>
            </a:r>
            <a:r>
              <a:rPr lang="nl-NL" dirty="0" err="1">
                <a:ea typeface="Calibri" panose="020F0502020204030204" pitchFamily="34" charset="0"/>
                <a:cs typeface="Arial" panose="020B0604020202020204" pitchFamily="34" charset="0"/>
              </a:rPr>
              <a:t>Westkreekweg</a:t>
            </a:r>
            <a:r>
              <a:rPr lang="nl-NL" dirty="0">
                <a:ea typeface="Calibri" panose="020F0502020204030204" pitchFamily="34" charset="0"/>
                <a:cs typeface="Arial" panose="020B0604020202020204" pitchFamily="34" charset="0"/>
              </a:rPr>
              <a:t>.</a:t>
            </a:r>
            <a:r>
              <a:rPr lang="nl-NL" dirty="0">
                <a:latin typeface="+mj-lt"/>
                <a:ea typeface="Calibri" panose="020F0502020204030204" pitchFamily="34" charset="0"/>
                <a:cs typeface="Arial" panose="020B0604020202020204" pitchFamily="34" charset="0"/>
              </a:rPr>
              <a:t> </a:t>
            </a:r>
            <a:endParaRPr lang="nl-NL" dirty="0">
              <a:effectLst/>
              <a:latin typeface="+mj-lt"/>
              <a:ea typeface="Calibri" panose="020F0502020204030204" pitchFamily="34" charset="0"/>
              <a:cs typeface="Arial" panose="020B0604020202020204" pitchFamily="34" charset="0"/>
            </a:endParaRPr>
          </a:p>
          <a:p>
            <a:pPr marL="742950" lvl="1" indent="-285750">
              <a:lnSpc>
                <a:spcPct val="115000"/>
              </a:lnSpc>
              <a:buFont typeface="Courier New" panose="02070309020205020404" pitchFamily="49" charset="0"/>
              <a:buChar char="o"/>
            </a:pPr>
            <a:endParaRPr lang="nl-NL" dirty="0">
              <a:latin typeface="+mj-lt"/>
              <a:ea typeface="Calibri" panose="020F0502020204030204" pitchFamily="34" charset="0"/>
              <a:cs typeface="Arial" panose="020B0604020202020204" pitchFamily="34" charset="0"/>
            </a:endParaRPr>
          </a:p>
          <a:p>
            <a:pPr marL="457200" lvl="1" indent="0">
              <a:lnSpc>
                <a:spcPct val="115000"/>
              </a:lnSpc>
              <a:buNone/>
            </a:pPr>
            <a:r>
              <a:rPr lang="nl-NL" b="1" dirty="0">
                <a:effectLst/>
                <a:latin typeface="+mj-lt"/>
                <a:ea typeface="Calibri" panose="020F0502020204030204" pitchFamily="34" charset="0"/>
                <a:cs typeface="Arial" panose="020B0604020202020204" pitchFamily="34" charset="0"/>
              </a:rPr>
              <a:t>Nieuw hondenlosloopterrein</a:t>
            </a:r>
            <a:endParaRPr lang="nl-NL" b="1" dirty="0">
              <a:effectLst/>
              <a:latin typeface="+mj-l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nl-NL" dirty="0">
                <a:effectLst/>
                <a:latin typeface="+mj-lt"/>
                <a:ea typeface="Calibri" panose="020F0502020204030204" pitchFamily="34" charset="0"/>
                <a:cs typeface="Arial" panose="020B0604020202020204" pitchFamily="34" charset="0"/>
              </a:rPr>
              <a:t>Is niet bekend</a:t>
            </a:r>
            <a:endParaRPr lang="nl-NL" dirty="0"/>
          </a:p>
        </p:txBody>
      </p:sp>
      <p:pic>
        <p:nvPicPr>
          <p:cNvPr id="6146" name="Picture 2" descr="Afbeeldingsresultaten voor hond aan de riem">
            <a:extLst>
              <a:ext uri="{FF2B5EF4-FFF2-40B4-BE49-F238E27FC236}">
                <a16:creationId xmlns:a16="http://schemas.microsoft.com/office/drawing/2014/main" id="{B0072E70-F6F5-45AC-80AE-CDA9739B4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4752" y="4488125"/>
            <a:ext cx="2315256" cy="1917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2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2D9E39-20B8-4408-9B69-AACF3F025FCC}"/>
              </a:ext>
            </a:extLst>
          </p:cNvPr>
          <p:cNvSpPr>
            <a:spLocks noGrp="1"/>
          </p:cNvSpPr>
          <p:nvPr>
            <p:ph type="title"/>
          </p:nvPr>
        </p:nvSpPr>
        <p:spPr/>
        <p:txBody>
          <a:bodyPr/>
          <a:lstStyle/>
          <a:p>
            <a:r>
              <a:rPr lang="nl-NL" b="1" dirty="0"/>
              <a:t>Eisen nieuw hondenlosloopterrein</a:t>
            </a:r>
          </a:p>
        </p:txBody>
      </p:sp>
      <p:sp>
        <p:nvSpPr>
          <p:cNvPr id="3" name="Tijdelijke aanduiding voor inhoud 2">
            <a:extLst>
              <a:ext uri="{FF2B5EF4-FFF2-40B4-BE49-F238E27FC236}">
                <a16:creationId xmlns:a16="http://schemas.microsoft.com/office/drawing/2014/main" id="{2472E8B2-D1E1-4095-8129-C68D50EB32DC}"/>
              </a:ext>
            </a:extLst>
          </p:cNvPr>
          <p:cNvSpPr>
            <a:spLocks noGrp="1"/>
          </p:cNvSpPr>
          <p:nvPr>
            <p:ph idx="1"/>
          </p:nvPr>
        </p:nvSpPr>
        <p:spPr/>
        <p:txBody>
          <a:bodyPr>
            <a:normAutofit fontScale="92500"/>
          </a:bodyPr>
          <a:lstStyle/>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In de openbare ruimte liggen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Goed bereikbaar en sociaal- en verkeersveilig</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Het terrein moet eenvoudig te beheren zijn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Een bijdrage zijn aan de noodzaak om de hond te kunnen uitlaten en geen zwaarwegende overlast bezorgen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Minimaal 500 meter van een bestaand hondenlosloopterrein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Een voorstel moet goed onderbouwd zijn en gedragen door meerdere bewoners</a:t>
            </a:r>
            <a:endParaRPr lang="nl-NL" sz="2400" dirty="0">
              <a:effectLst/>
              <a:latin typeface="+mj-lt"/>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2476302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A70EDD-E3F5-4683-B67B-CE851AE0FB33}"/>
              </a:ext>
            </a:extLst>
          </p:cNvPr>
          <p:cNvSpPr>
            <a:spLocks noGrp="1"/>
          </p:cNvSpPr>
          <p:nvPr>
            <p:ph type="title"/>
          </p:nvPr>
        </p:nvSpPr>
        <p:spPr/>
        <p:txBody>
          <a:bodyPr/>
          <a:lstStyle/>
          <a:p>
            <a:r>
              <a:rPr lang="nl-NL" b="1" dirty="0"/>
              <a:t>Eisen verbetering hondenlosloopterrein</a:t>
            </a:r>
          </a:p>
        </p:txBody>
      </p:sp>
      <p:sp>
        <p:nvSpPr>
          <p:cNvPr id="3" name="Tijdelijke aanduiding voor inhoud 2">
            <a:extLst>
              <a:ext uri="{FF2B5EF4-FFF2-40B4-BE49-F238E27FC236}">
                <a16:creationId xmlns:a16="http://schemas.microsoft.com/office/drawing/2014/main" id="{2DA2CF4C-B6CA-4B9C-8C66-EABD8781D946}"/>
              </a:ext>
            </a:extLst>
          </p:cNvPr>
          <p:cNvSpPr>
            <a:spLocks noGrp="1"/>
          </p:cNvSpPr>
          <p:nvPr>
            <p:ph idx="1"/>
          </p:nvPr>
        </p:nvSpPr>
        <p:spPr/>
        <p:txBody>
          <a:bodyPr/>
          <a:lstStyle/>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Het terrein moet eenvoudig te beheren zijn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Een bijdrage zijn aan de noodzaak om de hond te kunnen uitlaten en geen zwaarwegende overlast bezorgen</a:t>
            </a:r>
            <a:endParaRPr lang="nl-NL" sz="2400" dirty="0">
              <a:effectLst/>
              <a:latin typeface="+mj-l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nl-NL" sz="2400" dirty="0">
                <a:effectLst/>
                <a:latin typeface="+mj-lt"/>
                <a:ea typeface="Calibri" panose="020F0502020204030204" pitchFamily="34" charset="0"/>
                <a:cs typeface="Arial" panose="020B0604020202020204" pitchFamily="34" charset="0"/>
              </a:rPr>
              <a:t>Een voorstel moet goed onderbouwd zijn en gedragen door meerdere bewoners</a:t>
            </a:r>
            <a:endParaRPr lang="nl-NL" sz="2400" dirty="0">
              <a:effectLst/>
              <a:latin typeface="+mj-lt"/>
              <a:ea typeface="Calibri" panose="020F0502020204030204" pitchFamily="34" charset="0"/>
              <a:cs typeface="Times New Roman" panose="02020603050405020304" pitchFamily="18" charset="0"/>
            </a:endParaRPr>
          </a:p>
          <a:p>
            <a:endParaRPr lang="nl-NL" dirty="0"/>
          </a:p>
        </p:txBody>
      </p:sp>
      <p:pic>
        <p:nvPicPr>
          <p:cNvPr id="2050" name="Picture 2" descr="Afbeeldingsresultaten voor honden ">
            <a:extLst>
              <a:ext uri="{FF2B5EF4-FFF2-40B4-BE49-F238E27FC236}">
                <a16:creationId xmlns:a16="http://schemas.microsoft.com/office/drawing/2014/main" id="{A7A2FB33-2F70-4021-8EE6-57DF6D894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7888" y="4566556"/>
            <a:ext cx="25908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4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1D7D1-CD08-4670-849B-AAA70E6A5326}"/>
              </a:ext>
            </a:extLst>
          </p:cNvPr>
          <p:cNvSpPr>
            <a:spLocks noGrp="1"/>
          </p:cNvSpPr>
          <p:nvPr>
            <p:ph type="title"/>
          </p:nvPr>
        </p:nvSpPr>
        <p:spPr/>
        <p:txBody>
          <a:bodyPr/>
          <a:lstStyle/>
          <a:p>
            <a:r>
              <a:rPr lang="nl-NL" dirty="0"/>
              <a:t>Concrete voorstellen en ideeën</a:t>
            </a:r>
          </a:p>
        </p:txBody>
      </p:sp>
      <p:sp>
        <p:nvSpPr>
          <p:cNvPr id="3" name="Tijdelijke aanduiding voor inhoud 2">
            <a:extLst>
              <a:ext uri="{FF2B5EF4-FFF2-40B4-BE49-F238E27FC236}">
                <a16:creationId xmlns:a16="http://schemas.microsoft.com/office/drawing/2014/main" id="{5CBFDDD6-3665-4FBD-A510-9033D34D67C5}"/>
              </a:ext>
            </a:extLst>
          </p:cNvPr>
          <p:cNvSpPr>
            <a:spLocks noGrp="1"/>
          </p:cNvSpPr>
          <p:nvPr>
            <p:ph idx="1"/>
          </p:nvPr>
        </p:nvSpPr>
        <p:spPr/>
        <p:txBody>
          <a:bodyPr/>
          <a:lstStyle/>
          <a:p>
            <a:r>
              <a:rPr lang="nl-NL" dirty="0"/>
              <a:t>Inleveren vóór 30 oktober 2022</a:t>
            </a:r>
          </a:p>
          <a:p>
            <a:r>
              <a:rPr lang="nl-NL" dirty="0"/>
              <a:t>Duidelijk aangeven:</a:t>
            </a:r>
          </a:p>
          <a:p>
            <a:pPr lvl="1"/>
            <a:r>
              <a:rPr lang="nl-NL" dirty="0"/>
              <a:t>Wat het voorstel is;</a:t>
            </a:r>
          </a:p>
          <a:p>
            <a:pPr lvl="1"/>
            <a:r>
              <a:rPr lang="nl-NL" dirty="0"/>
              <a:t>Locatie van het voorstel;</a:t>
            </a:r>
          </a:p>
          <a:p>
            <a:pPr lvl="1"/>
            <a:r>
              <a:rPr lang="nl-NL" dirty="0"/>
              <a:t>Wie staan er achter het voorstel;</a:t>
            </a:r>
          </a:p>
          <a:p>
            <a:pPr lvl="1"/>
            <a:r>
              <a:rPr lang="nl-NL" dirty="0"/>
              <a:t>Wat zijn de voordelen;</a:t>
            </a:r>
          </a:p>
          <a:p>
            <a:pPr lvl="1"/>
            <a:r>
              <a:rPr lang="nl-NL" dirty="0"/>
              <a:t>Wat zijn de nadelen;</a:t>
            </a:r>
          </a:p>
          <a:p>
            <a:r>
              <a:rPr lang="nl-NL" dirty="0"/>
              <a:t>Inleveren bij: </a:t>
            </a:r>
            <a:r>
              <a:rPr lang="nl-NL" dirty="0">
                <a:solidFill>
                  <a:schemeClr val="bg1"/>
                </a:solidFill>
                <a:hlinkClick r:id="rId2">
                  <a:extLst>
                    <a:ext uri="{A12FA001-AC4F-418D-AE19-62706E023703}">
                      <ahyp:hlinkClr xmlns:ahyp="http://schemas.microsoft.com/office/drawing/2018/hyperlinkcolor" val="tx"/>
                    </a:ext>
                  </a:extLst>
                </a:hlinkClick>
              </a:rPr>
              <a:t>postmaster@moerdijk.nl</a:t>
            </a:r>
            <a:r>
              <a:rPr lang="nl-NL" dirty="0">
                <a:solidFill>
                  <a:schemeClr val="bg1"/>
                </a:solidFill>
              </a:rPr>
              <a:t> </a:t>
            </a:r>
            <a:r>
              <a:rPr lang="nl-NL" dirty="0"/>
              <a:t>met vermelding ‘honden’</a:t>
            </a:r>
            <a:endParaRPr lang="nl-NL" dirty="0">
              <a:solidFill>
                <a:schemeClr val="bg1"/>
              </a:solidFill>
            </a:endParaRPr>
          </a:p>
        </p:txBody>
      </p:sp>
    </p:spTree>
    <p:extLst>
      <p:ext uri="{BB962C8B-B14F-4D97-AF65-F5344CB8AC3E}">
        <p14:creationId xmlns:p14="http://schemas.microsoft.com/office/powerpoint/2010/main" val="192876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24EF9-332E-4EA0-885F-BDB5BE6D4B67}"/>
              </a:ext>
            </a:extLst>
          </p:cNvPr>
          <p:cNvSpPr>
            <a:spLocks noGrp="1"/>
          </p:cNvSpPr>
          <p:nvPr>
            <p:ph type="title"/>
          </p:nvPr>
        </p:nvSpPr>
        <p:spPr>
          <a:xfrm>
            <a:off x="1278467" y="175683"/>
            <a:ext cx="10515600" cy="1649942"/>
          </a:xfrm>
        </p:spPr>
        <p:txBody>
          <a:bodyPr>
            <a:normAutofit fontScale="90000"/>
          </a:bodyPr>
          <a:lstStyle/>
          <a:p>
            <a:br>
              <a:rPr lang="nl-NL" b="1" dirty="0"/>
            </a:br>
            <a:br>
              <a:rPr lang="nl-NL" b="1" dirty="0"/>
            </a:br>
            <a:r>
              <a:rPr lang="nl-NL" b="1" dirty="0"/>
              <a:t>Huidig hondenbeleid</a:t>
            </a:r>
            <a:br>
              <a:rPr lang="nl-NL" b="1" dirty="0"/>
            </a:br>
            <a:r>
              <a:rPr lang="nl-NL" sz="4000" b="1" i="1" dirty="0">
                <a:solidFill>
                  <a:srgbClr val="333333"/>
                </a:solidFill>
                <a:effectLst/>
              </a:rPr>
              <a:t>Opruimplicht en aanlijnplicht</a:t>
            </a:r>
            <a:br>
              <a:rPr lang="nl-NL" b="1" i="0" dirty="0">
                <a:solidFill>
                  <a:srgbClr val="333333"/>
                </a:solidFill>
                <a:effectLst/>
                <a:latin typeface="Open Sans" panose="020B0606030504020204" pitchFamily="34" charset="0"/>
              </a:rPr>
            </a:br>
            <a:endParaRPr lang="nl-NL" b="1" dirty="0"/>
          </a:p>
        </p:txBody>
      </p:sp>
      <p:sp>
        <p:nvSpPr>
          <p:cNvPr id="3" name="Tijdelijke aanduiding voor inhoud 2">
            <a:extLst>
              <a:ext uri="{FF2B5EF4-FFF2-40B4-BE49-F238E27FC236}">
                <a16:creationId xmlns:a16="http://schemas.microsoft.com/office/drawing/2014/main" id="{2CB611D9-D4B9-4BBC-A48D-39174ADFE05F}"/>
              </a:ext>
            </a:extLst>
          </p:cNvPr>
          <p:cNvSpPr>
            <a:spLocks noGrp="1"/>
          </p:cNvSpPr>
          <p:nvPr>
            <p:ph idx="1"/>
          </p:nvPr>
        </p:nvSpPr>
        <p:spPr/>
        <p:txBody>
          <a:bodyPr>
            <a:normAutofit lnSpcReduction="10000"/>
          </a:bodyPr>
          <a:lstStyle/>
          <a:p>
            <a:pPr algn="l">
              <a:buFont typeface="Arial" panose="020B0604020202020204" pitchFamily="34" charset="0"/>
              <a:buChar char="•"/>
            </a:pPr>
            <a:endParaRPr lang="nl-NL" b="0" i="0" dirty="0">
              <a:effectLst/>
              <a:latin typeface="Open Sans" panose="020B0606030504020204" pitchFamily="34" charset="0"/>
            </a:endParaRPr>
          </a:p>
          <a:p>
            <a:pPr algn="l">
              <a:buFont typeface="Arial" panose="020B0604020202020204" pitchFamily="34" charset="0"/>
              <a:buChar char="•"/>
            </a:pPr>
            <a:r>
              <a:rPr lang="nl-NL" sz="2600" b="0" i="0" dirty="0">
                <a:effectLst/>
                <a:latin typeface="+mj-lt"/>
              </a:rPr>
              <a:t>Overal, zowel binnen als buiten de bebouwde kom, moet hondenpoep worden opgeruimd.</a:t>
            </a:r>
          </a:p>
          <a:p>
            <a:pPr algn="l">
              <a:buFont typeface="Arial" panose="020B0604020202020204" pitchFamily="34" charset="0"/>
              <a:buChar char="•"/>
            </a:pPr>
            <a:r>
              <a:rPr lang="nl-NL" sz="2600" dirty="0">
                <a:latin typeface="+mj-lt"/>
              </a:rPr>
              <a:t>De</a:t>
            </a:r>
            <a:r>
              <a:rPr lang="nl-NL" sz="2600" b="0" i="0" dirty="0">
                <a:effectLst/>
                <a:latin typeface="+mj-lt"/>
              </a:rPr>
              <a:t> hond moet overal binnen de bebouwde kom aangelijnd zijn, behalve in de losloopgebieden.</a:t>
            </a:r>
          </a:p>
          <a:p>
            <a:pPr algn="l">
              <a:buFont typeface="Arial" panose="020B0604020202020204" pitchFamily="34" charset="0"/>
              <a:buChar char="•"/>
            </a:pPr>
            <a:r>
              <a:rPr lang="nl-NL" sz="2600" dirty="0">
                <a:latin typeface="+mj-lt"/>
              </a:rPr>
              <a:t>D</a:t>
            </a:r>
            <a:r>
              <a:rPr lang="nl-NL" sz="2600" b="0" i="0" dirty="0">
                <a:effectLst/>
                <a:latin typeface="+mj-lt"/>
              </a:rPr>
              <a:t>e hondenpoep kan men kwijt in de speciaal daarvoor bestemde oranje afvalbakken. Eventueel kunnen ook gewone afvalbakken gebruikt worden. De hondenpoep mag ook thuis in de vuilnisbak gegooid worden bij het restafval</a:t>
            </a:r>
          </a:p>
          <a:p>
            <a:endParaRPr lang="nl-NL" dirty="0"/>
          </a:p>
        </p:txBody>
      </p:sp>
      <p:pic>
        <p:nvPicPr>
          <p:cNvPr id="5122" name="Picture 2" descr="Afbeeldingsresultaten voor hond aan de riem">
            <a:extLst>
              <a:ext uri="{FF2B5EF4-FFF2-40B4-BE49-F238E27FC236}">
                <a16:creationId xmlns:a16="http://schemas.microsoft.com/office/drawing/2014/main" id="{C42F97C7-7277-4EE5-B897-FFFE3553C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9" y="143404"/>
            <a:ext cx="2988906" cy="1868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00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2343</TotalTime>
  <Words>373</Words>
  <Application>Microsoft Office PowerPoint</Application>
  <PresentationFormat>Breedbeeld</PresentationFormat>
  <Paragraphs>46</Paragraphs>
  <Slides>11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Century Gothic</vt:lpstr>
      <vt:lpstr>Courier New</vt:lpstr>
      <vt:lpstr>Open Sans</vt:lpstr>
      <vt:lpstr>Wingdings 3</vt:lpstr>
      <vt:lpstr>Ion</vt:lpstr>
      <vt:lpstr>Verbeteren en uitbreiden hondenlosloopterreinen per kern</vt:lpstr>
      <vt:lpstr>Opdracht vanuit de raad</vt:lpstr>
      <vt:lpstr>Vraag aan de Stadstafel</vt:lpstr>
      <vt:lpstr>PowerPoint-presentatie</vt:lpstr>
      <vt:lpstr>Huidige voorstellen Fijnaart</vt:lpstr>
      <vt:lpstr>Eisen nieuw hondenlosloopterrein</vt:lpstr>
      <vt:lpstr>Eisen verbetering hondenlosloopterrein</vt:lpstr>
      <vt:lpstr>Concrete voorstellen en ideeën</vt:lpstr>
      <vt:lpstr>  Huidig hondenbeleid Opruimplicht en aanlijnplicht </vt:lpstr>
      <vt:lpstr>  Verbodsgebieden </vt:lpstr>
      <vt:lpstr> Losloopgebieden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Verbeteren en uitbreiden hondenlosloopterreinen per kern</dc:title>
  <dc:creator>Voeten, Bert</dc:creator>
  <cp:lastModifiedBy>Leijdens, Jeroen</cp:lastModifiedBy>
  <cp:revision>15</cp:revision>
  <cp:lastPrinted>2022-09-21T10:29:46Z</cp:lastPrinted>
  <dcterms:created xsi:type="dcterms:W3CDTF">2022-09-16T09:33:15Z</dcterms:created>
  <dcterms:modified xsi:type="dcterms:W3CDTF">2022-10-13T06:52:55Z</dcterms:modified>
</cp:coreProperties>
</file>